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5" r:id="rId3"/>
    <p:sldMasterId id="2147483675" r:id="rId4"/>
    <p:sldMasterId id="2147483689" r:id="rId5"/>
  </p:sldMasterIdLst>
  <p:notesMasterIdLst>
    <p:notesMasterId r:id="rId62"/>
  </p:notesMasterIdLst>
  <p:sldIdLst>
    <p:sldId id="256" r:id="rId6"/>
    <p:sldId id="258" r:id="rId7"/>
    <p:sldId id="2833" r:id="rId8"/>
    <p:sldId id="272" r:id="rId9"/>
    <p:sldId id="273" r:id="rId10"/>
    <p:sldId id="261" r:id="rId11"/>
    <p:sldId id="270" r:id="rId12"/>
    <p:sldId id="2834" r:id="rId13"/>
    <p:sldId id="2841" r:id="rId14"/>
    <p:sldId id="1670" r:id="rId15"/>
    <p:sldId id="1683" r:id="rId16"/>
    <p:sldId id="1669" r:id="rId17"/>
    <p:sldId id="2842" r:id="rId18"/>
    <p:sldId id="2843" r:id="rId19"/>
    <p:sldId id="2844" r:id="rId20"/>
    <p:sldId id="2845" r:id="rId21"/>
    <p:sldId id="2846" r:id="rId22"/>
    <p:sldId id="2847" r:id="rId23"/>
    <p:sldId id="2848" r:id="rId24"/>
    <p:sldId id="2849" r:id="rId25"/>
    <p:sldId id="2850" r:id="rId26"/>
    <p:sldId id="2851" r:id="rId27"/>
    <p:sldId id="2852" r:id="rId28"/>
    <p:sldId id="2853" r:id="rId29"/>
    <p:sldId id="2854" r:id="rId30"/>
    <p:sldId id="2855" r:id="rId31"/>
    <p:sldId id="2856" r:id="rId32"/>
    <p:sldId id="2835" r:id="rId33"/>
    <p:sldId id="2836" r:id="rId34"/>
    <p:sldId id="2837" r:id="rId35"/>
    <p:sldId id="2838" r:id="rId36"/>
    <p:sldId id="2839" r:id="rId37"/>
    <p:sldId id="2857" r:id="rId38"/>
    <p:sldId id="268" r:id="rId39"/>
    <p:sldId id="263" r:id="rId40"/>
    <p:sldId id="264" r:id="rId41"/>
    <p:sldId id="2858" r:id="rId42"/>
    <p:sldId id="276" r:id="rId43"/>
    <p:sldId id="277" r:id="rId44"/>
    <p:sldId id="278" r:id="rId45"/>
    <p:sldId id="279" r:id="rId46"/>
    <p:sldId id="2859" r:id="rId47"/>
    <p:sldId id="282" r:id="rId48"/>
    <p:sldId id="281" r:id="rId49"/>
    <p:sldId id="2840" r:id="rId50"/>
    <p:sldId id="260" r:id="rId51"/>
    <p:sldId id="274" r:id="rId52"/>
    <p:sldId id="275" r:id="rId53"/>
    <p:sldId id="2860" r:id="rId54"/>
    <p:sldId id="2861" r:id="rId55"/>
    <p:sldId id="2862" r:id="rId56"/>
    <p:sldId id="2863" r:id="rId57"/>
    <p:sldId id="280" r:id="rId58"/>
    <p:sldId id="2864" r:id="rId59"/>
    <p:sldId id="2865" r:id="rId60"/>
    <p:sldId id="417" r:id="rId61"/>
  </p:sldIdLst>
  <p:sldSz cx="12192000" cy="6858000"/>
  <p:notesSz cx="6858000" cy="9144000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2679897-D1E2-4366-B156-DE379138D82B}">
          <p14:sldIdLst>
            <p14:sldId id="256"/>
            <p14:sldId id="258"/>
            <p14:sldId id="2833"/>
          </p14:sldIdLst>
        </p14:section>
        <p14:section name="Раздел по умолчанию" id="{759F954F-F6E8-4F63-9EDF-6F2B746B8E05}">
          <p14:sldIdLst>
            <p14:sldId id="272"/>
            <p14:sldId id="273"/>
            <p14:sldId id="261"/>
            <p14:sldId id="270"/>
            <p14:sldId id="2834"/>
            <p14:sldId id="2841"/>
            <p14:sldId id="1670"/>
            <p14:sldId id="1683"/>
            <p14:sldId id="1669"/>
            <p14:sldId id="2842"/>
            <p14:sldId id="2843"/>
            <p14:sldId id="2844"/>
            <p14:sldId id="2845"/>
            <p14:sldId id="2846"/>
            <p14:sldId id="2847"/>
            <p14:sldId id="2848"/>
            <p14:sldId id="2849"/>
            <p14:sldId id="2850"/>
            <p14:sldId id="2851"/>
            <p14:sldId id="2852"/>
            <p14:sldId id="2853"/>
            <p14:sldId id="2854"/>
            <p14:sldId id="2855"/>
            <p14:sldId id="2856"/>
            <p14:sldId id="2835"/>
            <p14:sldId id="2836"/>
            <p14:sldId id="2837"/>
            <p14:sldId id="2838"/>
            <p14:sldId id="2839"/>
            <p14:sldId id="2857"/>
            <p14:sldId id="268"/>
            <p14:sldId id="263"/>
            <p14:sldId id="264"/>
            <p14:sldId id="2858"/>
            <p14:sldId id="276"/>
            <p14:sldId id="277"/>
            <p14:sldId id="278"/>
            <p14:sldId id="279"/>
            <p14:sldId id="2859"/>
            <p14:sldId id="282"/>
            <p14:sldId id="281"/>
            <p14:sldId id="2840"/>
            <p14:sldId id="260"/>
            <p14:sldId id="274"/>
            <p14:sldId id="275"/>
            <p14:sldId id="2860"/>
            <p14:sldId id="2861"/>
            <p14:sldId id="2862"/>
            <p14:sldId id="2863"/>
            <p14:sldId id="280"/>
            <p14:sldId id="2864"/>
            <p14:sldId id="2865"/>
            <p14:sldId id="4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88614" autoAdjust="0"/>
  </p:normalViewPr>
  <p:slideViewPr>
    <p:cSldViewPr snapToGrid="0">
      <p:cViewPr varScale="1">
        <p:scale>
          <a:sx n="101" d="100"/>
          <a:sy n="101" d="100"/>
        </p:scale>
        <p:origin x="10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704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80F0D-447A-6410-6BE5-215460DD9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B6CBC64-552D-BBC1-E398-43CB30F32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457BDD6-19F1-2B9A-B180-156C9E29E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126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30034-CDB0-86E1-6883-AB85459F6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463261E-1708-3292-9D8B-6A570F039B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03E1650-81C7-C016-570E-B651F5C179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244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35A76-CA6C-CB22-D4DE-F21A66982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8B9229D-E7D2-9311-3D3A-1539E8F0C6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D4B5B05-7F5D-C613-AA93-427AF41DDB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4737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C2872-F52B-B2D2-7108-F303EE229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8B2C648-258F-9046-6D0A-A560419B7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57F81A5-52CB-1400-EEA9-258C91FB48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683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89EFB-7423-868B-7172-BEF156FD7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74D0A11-B509-9674-7C3E-D1566C4141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303D99C-E3A9-AD32-77CF-160C2C56EF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9254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5C979-68EB-D39A-B4B7-F94C6649A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B82BB19-E1CD-3C98-56CE-312D204DA3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6987C5F-EDF8-F435-9DFD-67F85BB25A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837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54140-95C9-D606-2E16-C0EFA3F31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B3E97B9-1A7A-289E-A96A-9D22BFCB52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4CB2001-3EB6-3A1B-2F80-B22924F91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6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976BF-9DE8-95C0-7A09-D417676D7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D7B987D-3285-E927-0BAE-B1E69F5F0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357395C-72A6-7141-8EFE-E22E0F74E4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679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6066F-739E-4428-DFCF-E8F3084B7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2898BF7-B1D5-3094-70F2-F438D39FC2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BCE015D-D81A-243C-DA83-1F9362D5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962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E85E-3907-A082-580B-F745F467B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3DBEEDB-3784-EFA3-591F-ECE069143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076F3E2-AD88-D97F-2211-B60BD8AE5E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444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DF7B9-B95A-1C44-1562-372220D1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911855B-2FA7-A8A6-AC21-0DBD375862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445DAB4-975D-B8E5-838F-792ECBF87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7469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4536F-EB8C-9622-83B4-02349BAD9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D77D00A-5BA8-6946-6828-80423343F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EE57699-13F0-205C-819B-27E8249D1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6768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877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D499B-C23D-52B1-C7B9-8228EFD79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8A72879-473F-76BB-6432-1695370FF8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55585BE-13F4-D0B0-6F63-00A9F75B7E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56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10FC5-080A-BEB2-9F02-E8CF54C45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0F68F52-1B42-D115-1A15-B11C8D4354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BCCCA58-559A-DBF9-A86A-8F3FDAEC18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80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DF7B9-B95A-1C44-1562-372220D1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911855B-2FA7-A8A6-AC21-0DBD375862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445DAB4-975D-B8E5-838F-792ECBF87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746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860C8-209E-ACB6-7797-DA6FCD71E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2987920-742F-30A9-FB84-512221BA30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724DA76-D456-FC67-435E-79B7DC2A5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312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9455A-CCD1-B19A-041B-785A3ACEE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6BF65E0-9B6D-66C9-DD8D-DBFCBD4686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256D886-8DB6-2AFB-A834-1CE63E49A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8906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15C75-CE4F-A358-8DDC-7ABD44DE7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DB9D3A1-F32B-E4C8-31DC-A51129CF19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F327DD1-76CB-8579-96F9-9789F29456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335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A33C7-DA09-5510-FF76-EC9320F87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AA4DA49-3DA2-A4AE-9E98-C0B3AC2D90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89CDA1E-4836-7010-889F-7188388D3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843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3509963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lvl="0">
              <a:defRPr sz="1800"/>
            </a:pPr>
            <a:r>
              <a:rPr sz="6000"/>
              <a:t>Образец заголовка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524000" y="3602037"/>
            <a:ext cx="9144000" cy="32559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</a:lstStyle>
          <a:p>
            <a:pPr lvl="0">
              <a:defRPr sz="1800"/>
            </a:pPr>
            <a:r>
              <a:rPr sz="2400"/>
              <a:t>Образец подзаголовка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5181600" cy="503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82982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Образец текста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197358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Образец заголовка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5183187" y="987425"/>
            <a:ext cx="6172202" cy="58705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 lvl="0">
              <a:defRPr sz="1800"/>
            </a:pPr>
            <a:r>
              <a:rPr sz="3200"/>
              <a:t>Образец текста</a:t>
            </a:r>
          </a:p>
          <a:p>
            <a:pPr lvl="1">
              <a:defRPr sz="1800"/>
            </a:pPr>
            <a:r>
              <a:rPr sz="3200"/>
              <a:t>Второй уровень</a:t>
            </a:r>
          </a:p>
          <a:p>
            <a:pPr lvl="2">
              <a:defRPr sz="1800"/>
            </a:pPr>
            <a:r>
              <a:rPr sz="3200"/>
              <a:t>Третий уровень</a:t>
            </a:r>
          </a:p>
          <a:p>
            <a:pPr lvl="3">
              <a:defRPr sz="1800"/>
            </a:pPr>
            <a:r>
              <a:rPr sz="3200"/>
              <a:t>Четвертый уровень</a:t>
            </a:r>
          </a:p>
          <a:p>
            <a:pPr lvl="4">
              <a:defRPr sz="1800"/>
            </a:pPr>
            <a:r>
              <a:rPr sz="3200"/>
              <a:t>Пятый уровень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443010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Образец заголовка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839787" y="2057400"/>
            <a:ext cx="3932240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Образец текста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391008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446146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8724900" y="0"/>
            <a:ext cx="2628900" cy="654208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64928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363326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567C76-9EA4-4E02-A4E7-F84C11C7E26A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BE9A8-E3C8-4BF2-B7C6-F333A84875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092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4860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hasCustomPrompt="1"/>
          </p:nvPr>
        </p:nvSpPr>
        <p:spPr>
          <a:xfrm>
            <a:off x="749588" y="537104"/>
            <a:ext cx="7787696" cy="970760"/>
          </a:xfrm>
        </p:spPr>
        <p:txBody>
          <a:bodyPr anchor="t" anchorCtr="0">
            <a:normAutofit/>
          </a:bodyPr>
          <a:lstStyle>
            <a:lvl1pPr algn="l">
              <a:defRPr sz="3200" baseline="0">
                <a:solidFill>
                  <a:srgbClr val="172440"/>
                </a:solidFill>
                <a:latin typeface="Verdana"/>
                <a:cs typeface="Verdana"/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en-US" dirty="0"/>
            </a:br>
            <a:r>
              <a:rPr lang="ru-RU" dirty="0"/>
              <a:t>в две строки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9588" y="1439009"/>
            <a:ext cx="7787696" cy="550875"/>
          </a:xfrm>
        </p:spPr>
        <p:txBody>
          <a:bodyPr>
            <a:normAutofit/>
          </a:bodyPr>
          <a:lstStyle>
            <a:lvl1pPr marL="0" indent="0" algn="l">
              <a:buNone/>
              <a:defRPr sz="2500" b="0">
                <a:solidFill>
                  <a:schemeClr val="tx1"/>
                </a:solidFill>
              </a:defRPr>
            </a:lvl1pPr>
            <a:lvl2pPr marL="725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2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79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5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50723" y="2200001"/>
            <a:ext cx="10831689" cy="3925635"/>
          </a:xfrm>
        </p:spPr>
        <p:txBody>
          <a:bodyPr>
            <a:normAutofit/>
          </a:bodyPr>
          <a:lstStyle>
            <a:lvl1pPr marL="0" indent="0">
              <a:buNone/>
              <a:defRPr sz="2200" b="0" i="0">
                <a:latin typeface="Calibri Light"/>
                <a:cs typeface="Calibri Light"/>
              </a:defRPr>
            </a:lvl1pPr>
            <a:lvl2pPr>
              <a:defRPr sz="2200" b="0" i="0">
                <a:latin typeface="Calibri Light"/>
                <a:cs typeface="Calibri Light"/>
              </a:defRPr>
            </a:lvl2pPr>
            <a:lvl3pPr>
              <a:defRPr sz="2200" b="0" i="0">
                <a:latin typeface="Calibri Light"/>
                <a:cs typeface="Calibri Light"/>
              </a:defRPr>
            </a:lvl3pPr>
            <a:lvl4pPr>
              <a:defRPr sz="2200" b="0" i="0">
                <a:latin typeface="Calibri Light"/>
                <a:cs typeface="Calibri Light"/>
              </a:defRPr>
            </a:lvl4pPr>
            <a:lvl5pPr>
              <a:defRPr sz="2200"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4"/>
            <a:r>
              <a:rPr lang="en-US" dirty="0" err="1"/>
              <a:t>Пятый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345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56B2E6-5E7C-49A2-8D9B-70459DB4B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9986" y="1122363"/>
            <a:ext cx="597801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E3DC2B-B133-46D9-9848-C04B60C9C1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986" y="3602038"/>
            <a:ext cx="5978014" cy="1655762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7F8351-E7B2-4D62-9499-887C85784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97D553-05E4-4861-A7F9-9BD4FB365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BDAC33-B932-44B2-BDF0-498CA924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27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Образец заголовка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5183187" y="987425"/>
            <a:ext cx="6172202" cy="58705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 lvl="0">
              <a:defRPr sz="1800"/>
            </a:pPr>
            <a:r>
              <a:rPr sz="3200"/>
              <a:t>Образец текста</a:t>
            </a:r>
          </a:p>
          <a:p>
            <a:pPr lvl="1">
              <a:defRPr sz="1800"/>
            </a:pPr>
            <a:r>
              <a:rPr sz="3200"/>
              <a:t>Второй уровень</a:t>
            </a:r>
          </a:p>
          <a:p>
            <a:pPr lvl="2">
              <a:defRPr sz="1800"/>
            </a:pPr>
            <a:r>
              <a:rPr sz="3200"/>
              <a:t>Третий уровень</a:t>
            </a:r>
          </a:p>
          <a:p>
            <a:pPr lvl="3">
              <a:defRPr sz="1800"/>
            </a:pPr>
            <a:r>
              <a:rPr sz="3200"/>
              <a:t>Четвертый уровень</a:t>
            </a:r>
          </a:p>
          <a:p>
            <a:pPr lvl="4">
              <a:defRPr sz="1800"/>
            </a:pPr>
            <a:r>
              <a:rPr sz="3200"/>
              <a:t>Пятый уровень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B95344-D359-4394-BD7F-6A6C55A94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1846A6-23D6-4282-B4BE-DA68CACCA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>
              <a:lnSpc>
                <a:spcPct val="100000"/>
              </a:lnSpc>
              <a:spcBef>
                <a:spcPts val="0"/>
              </a:spcBef>
              <a:defRPr/>
            </a:lvl2pPr>
            <a:lvl3pPr>
              <a:lnSpc>
                <a:spcPct val="100000"/>
              </a:lnSpc>
              <a:spcBef>
                <a:spcPts val="0"/>
              </a:spcBef>
              <a:defRPr/>
            </a:lvl3pPr>
            <a:lvl4pPr>
              <a:lnSpc>
                <a:spcPct val="100000"/>
              </a:lnSpc>
              <a:spcBef>
                <a:spcPts val="0"/>
              </a:spcBef>
              <a:defRPr/>
            </a:lvl4pPr>
            <a:lvl5pPr>
              <a:lnSpc>
                <a:spcPct val="10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CB708E-F5D3-4AB5-92AC-2E0BCAA8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23E8EE-5E5C-42D9-B9F8-2FDC1D11D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77C7B0-A966-4444-AAAE-8E838191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109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90B74-DCD4-4E37-AA47-80EB60871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4B226B-1253-478D-83F8-B80BB83EB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2C5938-1441-40FB-A232-B8947BBB8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F29612-04EA-4B30-A4D1-478ABE4C1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092618-140F-496A-B124-04EA425B3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769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CF8EE-C4E6-49D9-9AEC-AEB748981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4A4698-4CDE-4B55-BBF0-835EAF7A3C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6A5192-59D6-4868-BB19-71ECBE241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2175B6-7CE6-4D77-B011-FE9981A09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DDE546-A16D-479D-A890-449129D1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942173-BBE8-44D6-A738-FC6EF3E3E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944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927204-E6C5-4784-9A47-9BDC64B0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064DE8-40AF-495B-B200-01A394B65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97309E-FFAA-48EA-8CB0-7147F9317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76AB8CD-2C0E-4747-B7F2-46AC13E27F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6A80C69-0225-422E-9558-F519A5B4C5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DA27747-137D-4DCA-9613-AA15780C9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2A9423-A308-4A9A-9709-1092A2C02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5F24E06-B46B-4A83-8AC8-74D35C18E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31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137DB2-E81B-4401-A7DF-FCFB3AF45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BE55E4F-CA68-4152-8350-6E2B985C8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60260C-8D47-4E24-A6FD-E55E5D9E3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580B47A-DC8A-4D4C-AAEF-64834B0ED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397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2E351882-9456-458E-9493-BE3A0730D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9133F1D-1ED5-4051-AB75-7DA5ACCD7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EE3E84-DC2A-4204-8A6D-F280B898E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6242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B04CE-3B3C-4180-A480-69DE08966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D0F687-886E-4C78-A3BD-595BDD9B4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E2E8731-D0F7-4499-BA37-DBAC29BBA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AAF23F-DA24-409A-9206-1C1CBDA5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E728F5-B0A4-4B8A-B41D-B3BD43814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68DD6A-8322-4169-97EA-80CD17D7C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623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59525F-5C95-405E-9DEB-D624BE0A0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3C05D7F-ED0E-47F7-8B2F-C2D9F0964B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270F7B-D780-4AC3-AB85-FC56FD458D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345B4A-65ED-441B-A723-8606993B4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62E140-8D3D-4265-BFD4-FECE5A287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16F842-4889-4158-8048-CD1717FF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1391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42D01-7AF8-4B7E-9FF2-94863F60C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BD5C343-0BA8-42BC-A8DD-E5CBC7EB1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CDB04F-2AE3-42A0-8546-10E57391F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A18551-A623-4191-8A4E-218D0A276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1AC3A5-F4D7-47AE-9FEC-D7A82F536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3715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BAD08C9-87CD-40F1-9D1E-979B276835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6C1DE5-55AF-409F-B0B8-24C731E18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6EEA8D-94F2-43CF-AD78-00F38058D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9C0DB0-75E3-4463-A507-2236C452A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024648-0137-40A9-B9F2-67310A017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618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Образец заголовка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839787" y="2057400"/>
            <a:ext cx="3932240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Образец текста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E01DF-C898-4DC8-8DE3-81F5AE8C1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2981" y="719086"/>
            <a:ext cx="6619568" cy="1325563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5EAD28-AFD6-40C1-B82A-CB3472504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0A0F88-552D-448F-9490-C75082275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1997F4-C98D-4085-BC73-0D30164E2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1750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9A2FAC6-8E32-4F06-A5F1-CA62832D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907E636-F1CC-4D8A-8425-7DA648289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D6FBDD-8E4C-4C40-995D-C28C2C401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1016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 bwMode="auto">
          <a:xfrm>
            <a:off x="1524000" y="0"/>
            <a:ext cx="9144000" cy="3509963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lvl="0">
              <a:defRPr sz="1800"/>
            </a:pPr>
            <a:r>
              <a:rPr sz="6000"/>
              <a:t>Образец заголовка</a:t>
            </a:r>
            <a:endParaRPr/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 bwMode="auto">
          <a:xfrm>
            <a:off x="1524000" y="3602037"/>
            <a:ext cx="9144000" cy="32559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</a:lstStyle>
          <a:p>
            <a:pPr lvl="0">
              <a:defRPr sz="1800"/>
            </a:pPr>
            <a:r>
              <a:rPr sz="2400"/>
              <a:t>Образец подзаголовка</a:t>
            </a:r>
            <a:endParaRPr/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8787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 bwMode="auto">
          <a:xfrm>
            <a:off x="838200" y="0"/>
            <a:ext cx="10515600" cy="205581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6610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7975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 bwMode="auto"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Образец заголовка</a:t>
            </a:r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 bwMode="auto">
          <a:xfrm>
            <a:off x="5183187" y="987425"/>
            <a:ext cx="6172202" cy="58705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 lvl="0">
              <a:defRPr sz="1800"/>
            </a:pPr>
            <a:r>
              <a:rPr sz="3200"/>
              <a:t>Образец текста</a:t>
            </a:r>
            <a:endParaRPr/>
          </a:p>
          <a:p>
            <a:pPr lvl="1">
              <a:defRPr sz="1800"/>
            </a:pPr>
            <a:r>
              <a:rPr sz="3200"/>
              <a:t>Второй уровень</a:t>
            </a:r>
            <a:endParaRPr/>
          </a:p>
          <a:p>
            <a:pPr lvl="2">
              <a:defRPr sz="1800"/>
            </a:pPr>
            <a:r>
              <a:rPr sz="3200"/>
              <a:t>Третий уровень</a:t>
            </a:r>
            <a:endParaRPr/>
          </a:p>
          <a:p>
            <a:pPr lvl="3">
              <a:defRPr sz="1800"/>
            </a:pPr>
            <a:r>
              <a:rPr sz="3200"/>
              <a:t>Четвертый уровень</a:t>
            </a:r>
            <a:endParaRPr/>
          </a:p>
          <a:p>
            <a:pPr lvl="4">
              <a:defRPr sz="1800"/>
            </a:pPr>
            <a:r>
              <a:rPr sz="3200"/>
              <a:t>Пятый уровень</a:t>
            </a:r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6250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 bwMode="auto"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Образец заголовка</a:t>
            </a:r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 bwMode="auto">
          <a:xfrm>
            <a:off x="839787" y="2057400"/>
            <a:ext cx="3932240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 lvl="0">
              <a:defRPr sz="1800"/>
            </a:pPr>
            <a:r>
              <a:rPr sz="1600"/>
              <a:t>Образец текста</a:t>
            </a:r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20195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  <a:endParaRPr/>
          </a:p>
          <a:p>
            <a:pPr lvl="1">
              <a:defRPr sz="1800"/>
            </a:pPr>
            <a:r>
              <a:rPr sz="2800"/>
              <a:t>Второй уровень</a:t>
            </a:r>
            <a:endParaRPr/>
          </a:p>
          <a:p>
            <a:pPr lvl="2">
              <a:defRPr sz="1800"/>
            </a:pPr>
            <a:r>
              <a:rPr sz="2800"/>
              <a:t>Третий уровень</a:t>
            </a:r>
            <a:endParaRPr/>
          </a:p>
          <a:p>
            <a:pPr lvl="3">
              <a:defRPr sz="1800"/>
            </a:pPr>
            <a:r>
              <a:rPr sz="2800"/>
              <a:t>Четвертый уровень</a:t>
            </a:r>
            <a:endParaRPr/>
          </a:p>
          <a:p>
            <a:pPr lvl="4">
              <a:defRPr sz="1800"/>
            </a:pPr>
            <a:r>
              <a:rPr sz="2800"/>
              <a:t>Пятый уровень</a:t>
            </a:r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00910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 bwMode="auto">
          <a:xfrm>
            <a:off x="8724900" y="0"/>
            <a:ext cx="2628900" cy="654208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 bwMode="auto">
          <a:xfrm>
            <a:off x="838200" y="365125"/>
            <a:ext cx="7734300" cy="64928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  <a:endParaRPr/>
          </a:p>
          <a:p>
            <a:pPr lvl="1">
              <a:defRPr sz="1800"/>
            </a:pPr>
            <a:r>
              <a:rPr sz="2800"/>
              <a:t>Второй уровень</a:t>
            </a:r>
            <a:endParaRPr/>
          </a:p>
          <a:p>
            <a:pPr lvl="2">
              <a:defRPr sz="1800"/>
            </a:pPr>
            <a:r>
              <a:rPr sz="2800"/>
              <a:t>Третий уровень</a:t>
            </a:r>
            <a:endParaRPr/>
          </a:p>
          <a:p>
            <a:pPr lvl="3">
              <a:defRPr sz="1800"/>
            </a:pPr>
            <a:r>
              <a:rPr sz="2800"/>
              <a:t>Четвертый уровень</a:t>
            </a:r>
            <a:endParaRPr/>
          </a:p>
          <a:p>
            <a:pPr lvl="4">
              <a:defRPr sz="1800"/>
            </a:pPr>
            <a:r>
              <a:rPr sz="2800"/>
              <a:t>Пятый уровень</a:t>
            </a:r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435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8724900" y="0"/>
            <a:ext cx="2628900" cy="654208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64928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914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6691387" y="942607"/>
            <a:ext cx="4829003" cy="1143000"/>
          </a:xfrm>
        </p:spPr>
        <p:txBody>
          <a:bodyPr>
            <a:noAutofit/>
          </a:bodyPr>
          <a:lstStyle>
            <a:lvl1pPr>
              <a:defRPr sz="3200">
                <a:solidFill>
                  <a:srgbClr val="172440"/>
                </a:solidFill>
                <a:latin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722480"/>
      </p:ext>
    </p:extLst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460DA-75B7-4257-A623-63A06FF0BCBE}"/>
              </a:ext>
            </a:extLst>
          </p:cNvPr>
          <p:cNvSpPr/>
          <p:nvPr userDrawn="1"/>
        </p:nvSpPr>
        <p:spPr>
          <a:xfrm>
            <a:off x="9951157" y="158751"/>
            <a:ext cx="2240844" cy="11027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/>
          </a:p>
        </p:txBody>
      </p:sp>
    </p:spTree>
    <p:extLst>
      <p:ext uri="{BB962C8B-B14F-4D97-AF65-F5344CB8AC3E}">
        <p14:creationId xmlns:p14="http://schemas.microsoft.com/office/powerpoint/2010/main" val="437811711"/>
      </p:ext>
    </p:extLst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FB1FEE-9090-48B7-9F77-99A7E9067F37}"/>
              </a:ext>
            </a:extLst>
          </p:cNvPr>
          <p:cNvSpPr/>
          <p:nvPr userDrawn="1"/>
        </p:nvSpPr>
        <p:spPr>
          <a:xfrm>
            <a:off x="10529713" y="158751"/>
            <a:ext cx="1662288" cy="11027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/>
          </a:p>
        </p:txBody>
      </p:sp>
    </p:spTree>
    <p:extLst>
      <p:ext uri="{BB962C8B-B14F-4D97-AF65-F5344CB8AC3E}">
        <p14:creationId xmlns:p14="http://schemas.microsoft.com/office/powerpoint/2010/main" val="2192288971"/>
      </p:ext>
    </p:extLst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38200" y="230186"/>
            <a:ext cx="10515600" cy="159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610600" y="6414760"/>
            <a:ext cx="2743200" cy="248303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8" r:id="rId4"/>
    <p:sldLayoutId id="2147483659" r:id="rId5"/>
    <p:sldLayoutId id="2147483664" r:id="rId6"/>
  </p:sldLayoutIdLst>
  <p:transition spd="med"/>
  <p:txStyles>
    <p:titleStyle>
      <a:lvl1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1pPr>
      <a:lvl2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2pPr>
      <a:lvl3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3pPr>
      <a:lvl4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4pPr>
      <a:lvl5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5pPr>
      <a:lvl6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6pPr>
      <a:lvl7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7pPr>
      <a:lvl8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8pPr>
      <a:lvl9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9pPr>
    </p:titleStyle>
    <p:bodyStyle>
      <a:lvl1pPr marL="228600" indent="-228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1pPr>
      <a:lvl2pPr marL="723900" indent="-2667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2pPr>
      <a:lvl3pPr marL="1234438" indent="-320038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3pPr>
      <a:lvl4pPr marL="1727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4pPr>
      <a:lvl5pPr marL="21844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5pPr>
      <a:lvl6pPr marL="26416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6pPr>
      <a:lvl7pPr marL="30988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7pPr>
      <a:lvl8pPr marL="35560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8pPr>
      <a:lvl9pPr marL="4013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6">
            <a:extLst>
              <a:ext uri="{FF2B5EF4-FFF2-40B4-BE49-F238E27FC236}">
                <a16:creationId xmlns:a16="http://schemas.microsoft.com/office/drawing/2014/main" id="{02A198B7-5C0B-477E-8CBC-466EBB2D7E6B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>
          <a:xfrm>
            <a:off x="6626578" y="275167"/>
            <a:ext cx="49558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>
                <a:sym typeface="Calibri" panose="020F0502020204030204" pitchFamily="34" charset="0"/>
              </a:rPr>
              <a:t>Образец заголовка </a:t>
            </a:r>
            <a:br>
              <a:rPr lang="ru-RU" altLang="ru-RU">
                <a:sym typeface="Calibri" panose="020F0502020204030204" pitchFamily="34" charset="0"/>
              </a:rPr>
            </a:br>
            <a:r>
              <a:rPr lang="ru-RU" altLang="ru-RU">
                <a:sym typeface="Calibri" panose="020F0502020204030204" pitchFamily="34" charset="0"/>
              </a:rPr>
              <a:t>в три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7676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med"/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eaLnBrk="1" hangingPunct="1">
        <a:lnSpc>
          <a:spcPct val="90000"/>
        </a:lnSpc>
        <a:defRPr sz="33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eaLnBrk="1" hangingPunct="1">
        <a:lnSpc>
          <a:spcPct val="90000"/>
        </a:lnSpc>
        <a:defRPr sz="33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eaLnBrk="1" hangingPunct="1">
        <a:lnSpc>
          <a:spcPct val="90000"/>
        </a:lnSpc>
        <a:defRPr sz="33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eaLnBrk="1" hangingPunct="1">
        <a:lnSpc>
          <a:spcPct val="90000"/>
        </a:lnSpc>
        <a:defRPr sz="33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751"/>
        </a:spcBef>
        <a:spcAft>
          <a:spcPct val="0"/>
        </a:spcAft>
        <a:buSzPct val="100000"/>
        <a:defRPr sz="20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1pPr>
      <a:lvl2pPr marL="340775" algn="l" rtl="0" eaLnBrk="0" fontAlgn="base" hangingPunct="0">
        <a:lnSpc>
          <a:spcPct val="90000"/>
        </a:lnSpc>
        <a:spcBef>
          <a:spcPts val="751"/>
        </a:spcBef>
        <a:spcAft>
          <a:spcPct val="0"/>
        </a:spcAft>
        <a:buSzPct val="100000"/>
        <a:defRPr sz="20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marL="683667" algn="l" rtl="0" eaLnBrk="0" fontAlgn="base" hangingPunct="0">
        <a:lnSpc>
          <a:spcPct val="90000"/>
        </a:lnSpc>
        <a:spcBef>
          <a:spcPts val="751"/>
        </a:spcBef>
        <a:spcAft>
          <a:spcPct val="0"/>
        </a:spcAft>
        <a:buSzPct val="100000"/>
        <a:defRPr sz="20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marL="1026558" algn="l" rtl="0" eaLnBrk="0" fontAlgn="base" hangingPunct="0">
        <a:lnSpc>
          <a:spcPct val="90000"/>
        </a:lnSpc>
        <a:spcBef>
          <a:spcPts val="751"/>
        </a:spcBef>
        <a:spcAft>
          <a:spcPct val="0"/>
        </a:spcAft>
        <a:buSzPct val="100000"/>
        <a:defRPr sz="20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marL="1369450" algn="l" rtl="0" eaLnBrk="0" fontAlgn="base" hangingPunct="0">
        <a:lnSpc>
          <a:spcPct val="90000"/>
        </a:lnSpc>
        <a:spcBef>
          <a:spcPts val="751"/>
        </a:spcBef>
        <a:spcAft>
          <a:spcPct val="0"/>
        </a:spcAft>
        <a:buSzPct val="100000"/>
        <a:defRPr sz="20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1981052" indent="-266680" eaLnBrk="1" hangingPunct="1">
        <a:lnSpc>
          <a:spcPct val="90000"/>
        </a:lnSpc>
        <a:spcBef>
          <a:spcPts val="751"/>
        </a:spcBef>
        <a:buSzPct val="100000"/>
        <a:buFont typeface="Arial" panose="020B0604020202020204" pitchFamily="34" charset="0"/>
        <a:buChar char="•"/>
        <a:defRPr sz="21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2323927" indent="-266680" eaLnBrk="1" hangingPunct="1">
        <a:lnSpc>
          <a:spcPct val="90000"/>
        </a:lnSpc>
        <a:spcBef>
          <a:spcPts val="751"/>
        </a:spcBef>
        <a:buSzPct val="100000"/>
        <a:buFont typeface="Arial" panose="020B0604020202020204" pitchFamily="34" charset="0"/>
        <a:buChar char="•"/>
        <a:defRPr sz="21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2666800" indent="-266680" eaLnBrk="1" hangingPunct="1">
        <a:lnSpc>
          <a:spcPct val="90000"/>
        </a:lnSpc>
        <a:spcBef>
          <a:spcPts val="751"/>
        </a:spcBef>
        <a:buSzPct val="100000"/>
        <a:buFont typeface="Arial" panose="020B0604020202020204" pitchFamily="34" charset="0"/>
        <a:buChar char="•"/>
        <a:defRPr sz="21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3009675" indent="-266680" eaLnBrk="1" hangingPunct="1">
        <a:lnSpc>
          <a:spcPct val="90000"/>
        </a:lnSpc>
        <a:spcBef>
          <a:spcPts val="751"/>
        </a:spcBef>
        <a:buSzPct val="100000"/>
        <a:buFont typeface="Arial" panose="020B0604020202020204" pitchFamily="34" charset="0"/>
        <a:buChar char="•"/>
        <a:defRPr sz="2100"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bodyStyle>
    <p:otherStyle>
      <a:lvl1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algn="r" eaLnBrk="1" hangingPunct="1">
        <a:defRPr sz="9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38200" y="230186"/>
            <a:ext cx="10515600" cy="159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pPr lvl="0">
              <a:defRPr sz="1800"/>
            </a:pPr>
            <a:r>
              <a:rPr sz="4400"/>
              <a:t>Образец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lvl="0">
              <a:defRPr sz="1800"/>
            </a:pPr>
            <a:r>
              <a:rPr sz="2800"/>
              <a:t>Образец текста</a:t>
            </a:r>
          </a:p>
          <a:p>
            <a:pPr lvl="1">
              <a:defRPr sz="1800"/>
            </a:pPr>
            <a:r>
              <a:rPr sz="2800"/>
              <a:t>Второй уровень</a:t>
            </a:r>
          </a:p>
          <a:p>
            <a:pPr lvl="2">
              <a:defRPr sz="1800"/>
            </a:pPr>
            <a:r>
              <a:rPr sz="2800"/>
              <a:t>Третий уровень</a:t>
            </a:r>
          </a:p>
          <a:p>
            <a:pPr lvl="3">
              <a:defRPr sz="1800"/>
            </a:pPr>
            <a:r>
              <a:rPr sz="2800"/>
              <a:t>Четвертый уровень</a:t>
            </a:r>
          </a:p>
          <a:p>
            <a:pPr lvl="4">
              <a:defRPr sz="1800"/>
            </a:pPr>
            <a:r>
              <a:rPr sz="2800"/>
              <a:t>Пятый уровень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610600" y="6414760"/>
            <a:ext cx="2743200" cy="248303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523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</p:sldLayoutIdLst>
  <p:transition spd="med"/>
  <p:txStyles>
    <p:titleStyle>
      <a:lvl1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1pPr>
      <a:lvl2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2pPr>
      <a:lvl3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3pPr>
      <a:lvl4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4pPr>
      <a:lvl5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5pPr>
      <a:lvl6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6pPr>
      <a:lvl7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7pPr>
      <a:lvl8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8pPr>
      <a:lvl9pPr>
        <a:lnSpc>
          <a:spcPct val="90000"/>
        </a:lnSpc>
        <a:defRPr sz="4400">
          <a:latin typeface="Calibri"/>
          <a:ea typeface="Calibri"/>
          <a:cs typeface="Calibri"/>
          <a:sym typeface="Calibri"/>
        </a:defRPr>
      </a:lvl9pPr>
    </p:titleStyle>
    <p:bodyStyle>
      <a:lvl1pPr marL="228600" indent="-228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1pPr>
      <a:lvl2pPr marL="723900" indent="-2667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2pPr>
      <a:lvl3pPr marL="1234438" indent="-320038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3pPr>
      <a:lvl4pPr marL="1727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4pPr>
      <a:lvl5pPr marL="21844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5pPr>
      <a:lvl6pPr marL="26416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6pPr>
      <a:lvl7pPr marL="30988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7pPr>
      <a:lvl8pPr marL="35560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8pPr>
      <a:lvl9pPr marL="4013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E024B-78B2-477F-A99A-62A8FC406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633CCB-657C-4B6C-9CC8-67B6D8D3A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E79171-1FFF-4FB6-B85F-23F598D8F6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201D2-7283-415B-B336-B76FE91CBA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A1184D-CEDF-4F76-8182-EACAF58A49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BD1D82-A949-4FC0-B31F-27D2C68819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AD83F-DA2E-4E61-82F8-4005FA69B4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2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060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 bwMode="auto">
          <a:xfrm>
            <a:off x="838200" y="230186"/>
            <a:ext cx="10515600" cy="159544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>
            <a:normAutofit/>
          </a:bodyPr>
          <a:lstStyle/>
          <a:p>
            <a:pPr lvl="0">
              <a:defRPr sz="1800"/>
            </a:pPr>
            <a:r>
              <a:rPr sz="4400"/>
              <a:t>Образец заголовка</a:t>
            </a:r>
            <a:endParaRPr/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5032375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/>
          </a:bodyPr>
          <a:lstStyle/>
          <a:p>
            <a:pPr lvl="0">
              <a:defRPr sz="1800"/>
            </a:pPr>
            <a:r>
              <a:rPr sz="2800"/>
              <a:t>Образец текста</a:t>
            </a:r>
            <a:endParaRPr/>
          </a:p>
          <a:p>
            <a:pPr lvl="1">
              <a:defRPr sz="1800"/>
            </a:pPr>
            <a:r>
              <a:rPr sz="2800"/>
              <a:t>Второй уровень</a:t>
            </a:r>
            <a:endParaRPr/>
          </a:p>
          <a:p>
            <a:pPr lvl="2">
              <a:defRPr sz="1800"/>
            </a:pPr>
            <a:r>
              <a:rPr sz="2800"/>
              <a:t>Третий уровень</a:t>
            </a:r>
            <a:endParaRPr/>
          </a:p>
          <a:p>
            <a:pPr lvl="3">
              <a:defRPr sz="1800"/>
            </a:pPr>
            <a:r>
              <a:rPr sz="2800"/>
              <a:t>Четвертый уровень</a:t>
            </a:r>
            <a:endParaRPr/>
          </a:p>
          <a:p>
            <a:pPr lvl="4">
              <a:defRPr sz="1800"/>
            </a:pPr>
            <a:r>
              <a:rPr sz="2800"/>
              <a:t>Пятый уровень</a:t>
            </a: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 bwMode="auto">
          <a:xfrm>
            <a:off x="8610600" y="6414760"/>
            <a:ext cx="2743200" cy="248303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>
              <a:defRPr/>
            </a:pPr>
            <a:fld id="{86CB4B4D-7CA3-9044-876B-883B54F8677D}" type="slidenum">
              <a:rPr/>
              <a:pPr lvl="0"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700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>
        <a:lnSpc>
          <a:spcPct val="90000"/>
        </a:lnSpc>
        <a:defRPr sz="4400">
          <a:latin typeface="Calibri"/>
          <a:ea typeface="Calibri"/>
          <a:cs typeface="Calibri"/>
        </a:defRPr>
      </a:lvl1pPr>
      <a:lvl2pPr>
        <a:lnSpc>
          <a:spcPct val="90000"/>
        </a:lnSpc>
        <a:defRPr sz="4400">
          <a:latin typeface="Calibri"/>
          <a:ea typeface="Calibri"/>
          <a:cs typeface="Calibri"/>
        </a:defRPr>
      </a:lvl2pPr>
      <a:lvl3pPr>
        <a:lnSpc>
          <a:spcPct val="90000"/>
        </a:lnSpc>
        <a:defRPr sz="4400">
          <a:latin typeface="Calibri"/>
          <a:ea typeface="Calibri"/>
          <a:cs typeface="Calibri"/>
        </a:defRPr>
      </a:lvl3pPr>
      <a:lvl4pPr>
        <a:lnSpc>
          <a:spcPct val="90000"/>
        </a:lnSpc>
        <a:defRPr sz="4400">
          <a:latin typeface="Calibri"/>
          <a:ea typeface="Calibri"/>
          <a:cs typeface="Calibri"/>
        </a:defRPr>
      </a:lvl4pPr>
      <a:lvl5pPr>
        <a:lnSpc>
          <a:spcPct val="90000"/>
        </a:lnSpc>
        <a:defRPr sz="4400">
          <a:latin typeface="Calibri"/>
          <a:ea typeface="Calibri"/>
          <a:cs typeface="Calibri"/>
        </a:defRPr>
      </a:lvl5pPr>
      <a:lvl6pPr>
        <a:lnSpc>
          <a:spcPct val="90000"/>
        </a:lnSpc>
        <a:defRPr sz="4400">
          <a:latin typeface="Calibri"/>
          <a:ea typeface="Calibri"/>
          <a:cs typeface="Calibri"/>
        </a:defRPr>
      </a:lvl6pPr>
      <a:lvl7pPr>
        <a:lnSpc>
          <a:spcPct val="90000"/>
        </a:lnSpc>
        <a:defRPr sz="4400">
          <a:latin typeface="Calibri"/>
          <a:ea typeface="Calibri"/>
          <a:cs typeface="Calibri"/>
        </a:defRPr>
      </a:lvl7pPr>
      <a:lvl8pPr>
        <a:lnSpc>
          <a:spcPct val="90000"/>
        </a:lnSpc>
        <a:defRPr sz="4400">
          <a:latin typeface="Calibri"/>
          <a:ea typeface="Calibri"/>
          <a:cs typeface="Calibri"/>
        </a:defRPr>
      </a:lvl8pPr>
      <a:lvl9pPr>
        <a:lnSpc>
          <a:spcPct val="90000"/>
        </a:lnSpc>
        <a:defRPr sz="4400">
          <a:latin typeface="Calibri"/>
          <a:ea typeface="Calibri"/>
          <a:cs typeface="Calibri"/>
        </a:defRPr>
      </a:lvl9pPr>
    </p:titleStyle>
    <p:bodyStyle>
      <a:lvl1pPr marL="228600" indent="-228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1pPr>
      <a:lvl2pPr marL="723900" indent="-2667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2pPr>
      <a:lvl3pPr marL="1234438" indent="-320038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3pPr>
      <a:lvl4pPr marL="1727199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4pPr>
      <a:lvl5pPr marL="21844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5pPr>
      <a:lvl6pPr marL="26416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6pPr>
      <a:lvl7pPr marL="30988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7pPr>
      <a:lvl8pPr marL="35560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8pPr>
      <a:lvl9pPr marL="4013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</a:defRPr>
      </a:lvl1pPr>
      <a:lvl2pPr algn="r">
        <a:defRPr sz="1200">
          <a:solidFill>
            <a:schemeClr val="tx1"/>
          </a:solidFill>
          <a:latin typeface="+mn-lt"/>
          <a:ea typeface="+mn-ea"/>
          <a:cs typeface="+mn-cs"/>
        </a:defRPr>
      </a:lvl2pPr>
      <a:lvl3pPr algn="r"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algn="r"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algn="r"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normativ.kontur.ru/document?moduleId=1&amp;documentId=500550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hyperlink" Target="https://minjust.consultant.ru/documents/58102?ysclid=mlovf4y36p86267094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24.png"/><Relationship Id="rId4" Type="http://schemas.openxmlformats.org/officeDocument/2006/relationships/hyperlink" Target="https://konkurs-klass.ru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27.png"/><Relationship Id="rId4" Type="http://schemas.openxmlformats.org/officeDocument/2006/relationships/hyperlink" Target="https://&#1078;&#1080;&#1074;&#1099;&#1077;&#1075;&#1086;&#1088;&#1086;&#1076;&#1072;.&#1088;&#1092;/shkola-konkurs-portret-tvoego-kray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3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3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2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2.xml"/><Relationship Id="rId1" Type="http://schemas.openxmlformats.org/officeDocument/2006/relationships/themeOverride" Target="../theme/themeOverride30.xml"/><Relationship Id="rId5" Type="http://schemas.openxmlformats.org/officeDocument/2006/relationships/image" Target="../media/image38.png"/><Relationship Id="rId4" Type="http://schemas.openxmlformats.org/officeDocument/2006/relationships/hyperlink" Target="mailto:contest@rgunh.ru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fppk@ggtu.ru" TargetMode="External"/><Relationship Id="rId2" Type="http://schemas.openxmlformats.org/officeDocument/2006/relationships/hyperlink" Target="mailto:otdel.ed@mo-kuro.ru" TargetMode="External"/><Relationship Id="rId1" Type="http://schemas.openxmlformats.org/officeDocument/2006/relationships/slideLayout" Target="../slideLayouts/slideLayout20.xml"/><Relationship Id="rId4" Type="http://schemas.openxmlformats.org/officeDocument/2006/relationships/hyperlink" Target="mailto:mgosgi-fpk@mail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arant.ru/products/ipo/prime/doc/413098731/?ysclid=mkma27stnn134830879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body" idx="1"/>
          </p:nvPr>
        </p:nvSpPr>
        <p:spPr>
          <a:xfrm>
            <a:off x="5024761" y="2580904"/>
            <a:ext cx="6943887" cy="29765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lnSpc>
                <a:spcPct val="70000"/>
              </a:lnSpc>
              <a:defRPr sz="1800"/>
            </a:pPr>
            <a:r>
              <a:rPr lang="ru-RU" sz="4900" b="1" dirty="0">
                <a:solidFill>
                  <a:srgbClr val="1D3152"/>
                </a:solidFill>
              </a:rPr>
              <a:t>Методический вторник «Час завуча» - 1</a:t>
            </a:r>
            <a:r>
              <a:rPr lang="en-US" sz="4900" b="1" dirty="0">
                <a:solidFill>
                  <a:srgbClr val="1D3152"/>
                </a:solidFill>
              </a:rPr>
              <a:t>3</a:t>
            </a:r>
            <a:endParaRPr sz="4900" b="1" dirty="0">
              <a:solidFill>
                <a:srgbClr val="1D3152"/>
              </a:solidFill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A0570-A4CC-178C-B86C-E229FBE23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35C8D0-1785-A9F5-3E5B-0866D88162A4}"/>
              </a:ext>
            </a:extLst>
          </p:cNvPr>
          <p:cNvSpPr txBox="1"/>
          <p:nvPr/>
        </p:nvSpPr>
        <p:spPr>
          <a:xfrm>
            <a:off x="741406" y="877330"/>
            <a:ext cx="3655805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Neue"/>
              </a:rPr>
              <a:t>Изменения с 01 сентября 2026 года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5AE292-7928-A6A6-C61B-4686FAC2871D}"/>
              </a:ext>
            </a:extLst>
          </p:cNvPr>
          <p:cNvSpPr txBox="1"/>
          <p:nvPr/>
        </p:nvSpPr>
        <p:spPr>
          <a:xfrm>
            <a:off x="741406" y="364524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5F5630-9E97-A940-6EA3-9EE96ACECFAA}"/>
              </a:ext>
            </a:extLst>
          </p:cNvPr>
          <p:cNvSpPr txBox="1"/>
          <p:nvPr/>
        </p:nvSpPr>
        <p:spPr>
          <a:xfrm>
            <a:off x="741406" y="1581664"/>
            <a:ext cx="978889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Федеральная рабочая программа по учебному предмету "Обществознание" (базовый уровень)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C0A765-DF95-53BD-45BB-9765F930783B}"/>
              </a:ext>
            </a:extLst>
          </p:cNvPr>
          <p:cNvSpPr txBox="1"/>
          <p:nvPr/>
        </p:nvSpPr>
        <p:spPr>
          <a:xfrm>
            <a:off x="827903" y="2656703"/>
            <a:ext cx="8838313" cy="1477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Признать утратившим силу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:</a:t>
            </a:r>
          </a:p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П.123.3. Содержание обучения в 10 классе.</a:t>
            </a:r>
          </a:p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П. 123.5.4. Предметные результаты освоения программы 10 класса по обществознанию </a:t>
            </a:r>
          </a:p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(базовый уровень).</a:t>
            </a:r>
          </a:p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Таблицу 19 (п.п.123.6) Поурочное планирование 10 класс.</a:t>
            </a:r>
          </a:p>
        </p:txBody>
      </p:sp>
    </p:spTree>
    <p:extLst>
      <p:ext uri="{BB962C8B-B14F-4D97-AF65-F5344CB8AC3E}">
        <p14:creationId xmlns:p14="http://schemas.microsoft.com/office/powerpoint/2010/main" val="225534104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C2388-1AD6-0035-4031-94DBF5836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FFF027-EE68-DD97-D293-4BE85EBD1D42}"/>
              </a:ext>
            </a:extLst>
          </p:cNvPr>
          <p:cNvSpPr txBox="1"/>
          <p:nvPr/>
        </p:nvSpPr>
        <p:spPr>
          <a:xfrm>
            <a:off x="741406" y="877330"/>
            <a:ext cx="3655805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Neue"/>
              </a:rPr>
              <a:t>Изменения с 01 сентября 2026 года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44FE66-C5E4-9DB2-BA71-821DFE8C627D}"/>
              </a:ext>
            </a:extLst>
          </p:cNvPr>
          <p:cNvSpPr txBox="1"/>
          <p:nvPr/>
        </p:nvSpPr>
        <p:spPr>
          <a:xfrm>
            <a:off x="741406" y="364524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F4014E-C4D2-AEF5-8CB7-C19C007F792F}"/>
              </a:ext>
            </a:extLst>
          </p:cNvPr>
          <p:cNvSpPr txBox="1"/>
          <p:nvPr/>
        </p:nvSpPr>
        <p:spPr>
          <a:xfrm>
            <a:off x="741406" y="1581664"/>
            <a:ext cx="978889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Федеральная рабочая программа по учебному предмету "Обществознание" (базовый уровень)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081BB2-F30F-BC10-7B40-8A0C7F83CDE1}"/>
              </a:ext>
            </a:extLst>
          </p:cNvPr>
          <p:cNvSpPr txBox="1"/>
          <p:nvPr/>
        </p:nvSpPr>
        <p:spPr>
          <a:xfrm>
            <a:off x="827904" y="2656703"/>
            <a:ext cx="10649394" cy="923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Подпункт 8 пункта 2 Изменений вступает в силу с 1 сентября 2026 г. и применяется при приеме </a:t>
            </a:r>
          </a:p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на обучение по образовательным программам среднего общего образования начиная с 2026/27 </a:t>
            </a:r>
          </a:p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учебного года. (Программа «Обществознание»)</a:t>
            </a:r>
          </a:p>
        </p:txBody>
      </p:sp>
    </p:spTree>
    <p:extLst>
      <p:ext uri="{BB962C8B-B14F-4D97-AF65-F5344CB8AC3E}">
        <p14:creationId xmlns:p14="http://schemas.microsoft.com/office/powerpoint/2010/main" val="204096935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995B5C-3F81-68DA-B530-91D1BB205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69" y="986117"/>
            <a:ext cx="4324487" cy="471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80847" y="2882169"/>
            <a:ext cx="5074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  <a:hlinkClick r:id="rId5"/>
              </a:rPr>
              <a:t>https://normativ.kontur.ru/document?moduleId=1&amp;documentId=500550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990582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B23541-EC83-C5D4-3FDB-2FDC0DA46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3626684-4125-828D-8B44-87077BC95A38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D9802-94E6-2BD6-78DE-EA4F4A398BFC}"/>
              </a:ext>
            </a:extLst>
          </p:cNvPr>
          <p:cNvSpPr txBox="1"/>
          <p:nvPr/>
        </p:nvSpPr>
        <p:spPr>
          <a:xfrm>
            <a:off x="7094481" y="2967335"/>
            <a:ext cx="4437993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https://minjust.consultant.ru/documents/58102?ysclid=mlovf4y36p862670940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pic>
        <p:nvPicPr>
          <p:cNvPr id="8" name="Рисунок 7" descr="Изображение выглядит как текст, письмо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D149A09-D0EE-9D34-48A3-7919DA531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12" y="2355632"/>
            <a:ext cx="2865316" cy="389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744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DDD22A-B661-DAF0-C17D-6FF0C951C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16912F-68B0-B46D-2285-3390ECF66BF5}"/>
              </a:ext>
            </a:extLst>
          </p:cNvPr>
          <p:cNvSpPr txBox="1"/>
          <p:nvPr/>
        </p:nvSpPr>
        <p:spPr>
          <a:xfrm>
            <a:off x="472967" y="220590"/>
            <a:ext cx="9724170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F4DFCC-440D-08A1-54D0-C6FF8FE6919B}"/>
              </a:ext>
            </a:extLst>
          </p:cNvPr>
          <p:cNvSpPr txBox="1"/>
          <p:nvPr/>
        </p:nvSpPr>
        <p:spPr>
          <a:xfrm>
            <a:off x="1040524" y="1734207"/>
            <a:ext cx="3248642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Начальное общее образование</a:t>
            </a:r>
          </a:p>
        </p:txBody>
      </p:sp>
      <p:pic>
        <p:nvPicPr>
          <p:cNvPr id="6" name="Рисунок 5" descr="Изображение выглядит как текст, Шрифт, снимок экрана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F1F2621-8A5D-F9F4-1910-7E2022C56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4207" y="2527504"/>
            <a:ext cx="6913093" cy="31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2423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A897A9-5166-E76B-CBF5-B5CA96B06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14B298-1D55-B18B-9D88-ED0CB00320CB}"/>
              </a:ext>
            </a:extLst>
          </p:cNvPr>
          <p:cNvSpPr txBox="1"/>
          <p:nvPr/>
        </p:nvSpPr>
        <p:spPr>
          <a:xfrm>
            <a:off x="472967" y="220590"/>
            <a:ext cx="9724170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0B069E-AEF6-4812-AA44-BC0E9D7E4844}"/>
              </a:ext>
            </a:extLst>
          </p:cNvPr>
          <p:cNvSpPr txBox="1"/>
          <p:nvPr/>
        </p:nvSpPr>
        <p:spPr>
          <a:xfrm>
            <a:off x="1040524" y="1734207"/>
            <a:ext cx="3248642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Начальное общее образование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CAC32E-66D9-3B71-4F09-61B90FFC0EF1}"/>
              </a:ext>
            </a:extLst>
          </p:cNvPr>
          <p:cNvSpPr txBox="1"/>
          <p:nvPr/>
        </p:nvSpPr>
        <p:spPr>
          <a:xfrm>
            <a:off x="2377907" y="2856712"/>
            <a:ext cx="4321051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Исключить понятие «предметная область»</a:t>
            </a:r>
          </a:p>
        </p:txBody>
      </p:sp>
    </p:spTree>
    <p:extLst>
      <p:ext uri="{BB962C8B-B14F-4D97-AF65-F5344CB8AC3E}">
        <p14:creationId xmlns:p14="http://schemas.microsoft.com/office/powerpoint/2010/main" val="415315179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8E3990-DD06-89F3-8399-9B17E4716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BF6576-B5BA-C66C-A848-D1C28815AB98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B559C-7BC5-026B-6201-06BC97686B21}"/>
              </a:ext>
            </a:extLst>
          </p:cNvPr>
          <p:cNvSpPr txBox="1"/>
          <p:nvPr/>
        </p:nvSpPr>
        <p:spPr>
          <a:xfrm>
            <a:off x="1073872" y="2320684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pic>
        <p:nvPicPr>
          <p:cNvPr id="5" name="Рисунок 4" descr="Изображение выглядит как текст, Шрифт, снимок экрана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C2A19A0-F121-D718-7663-41FB928E7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722" y="2897043"/>
            <a:ext cx="7438321" cy="299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9977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DFCD13-3702-8A5C-CD4A-D2F0FAA9E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1D91187-BE2F-D096-E690-44BA655E9280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BBDAC5-347F-D9FB-3A41-6502BF39A7D4}"/>
              </a:ext>
            </a:extLst>
          </p:cNvPr>
          <p:cNvSpPr txBox="1"/>
          <p:nvPr/>
        </p:nvSpPr>
        <p:spPr>
          <a:xfrm>
            <a:off x="1073872" y="2320684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pic>
        <p:nvPicPr>
          <p:cNvPr id="5" name="Рисунок 4" descr="Изображение выглядит как текст, Шрифт, снимок экрана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444FE01-DC94-2C9C-15CE-A7FF7A3DC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789" y="2953481"/>
            <a:ext cx="6464951" cy="264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4139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962EE2-3769-C39E-7C3E-B0D656C69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DD3120A-DBAC-B7D4-0C79-B09F7A21AFA1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3E9D4A-9DC8-B775-D47D-86182A7C625F}"/>
              </a:ext>
            </a:extLst>
          </p:cNvPr>
          <p:cNvSpPr txBox="1"/>
          <p:nvPr/>
        </p:nvSpPr>
        <p:spPr>
          <a:xfrm>
            <a:off x="1073872" y="2320684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pic>
        <p:nvPicPr>
          <p:cNvPr id="6" name="Рисунок 5" descr="Изображение выглядит как текст, Шрифт, белый, алгебр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AD8E3ED-6FB7-7617-6EDB-DD64620F1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078" y="2990727"/>
            <a:ext cx="8145012" cy="22386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F6AD5D-9322-F834-88CC-4979AFF8D775}"/>
              </a:ext>
            </a:extLst>
          </p:cNvPr>
          <p:cNvSpPr txBox="1"/>
          <p:nvPr/>
        </p:nvSpPr>
        <p:spPr>
          <a:xfrm>
            <a:off x="2484646" y="5650361"/>
            <a:ext cx="5255602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…немецкого, французского, испанского, китайского.</a:t>
            </a:r>
          </a:p>
        </p:txBody>
      </p:sp>
    </p:spTree>
    <p:extLst>
      <p:ext uri="{BB962C8B-B14F-4D97-AF65-F5344CB8AC3E}">
        <p14:creationId xmlns:p14="http://schemas.microsoft.com/office/powerpoint/2010/main" val="43471867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A6F12F-6F78-D8C3-3B28-248727EFD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190A58-BE26-D127-E559-FA959A0A1E7C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8E5A7B-1DF8-42F9-B5BF-4337EF9A53B2}"/>
              </a:ext>
            </a:extLst>
          </p:cNvPr>
          <p:cNvSpPr txBox="1"/>
          <p:nvPr/>
        </p:nvSpPr>
        <p:spPr>
          <a:xfrm>
            <a:off x="1073872" y="2320684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268F3D-3C73-657B-77D5-490BA1AEB7C8}"/>
              </a:ext>
            </a:extLst>
          </p:cNvPr>
          <p:cNvSpPr txBox="1"/>
          <p:nvPr/>
        </p:nvSpPr>
        <p:spPr>
          <a:xfrm>
            <a:off x="2377907" y="2856712"/>
            <a:ext cx="4321051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Исключить понятие «предметная область»</a:t>
            </a:r>
          </a:p>
        </p:txBody>
      </p:sp>
    </p:spTree>
    <p:extLst>
      <p:ext uri="{BB962C8B-B14F-4D97-AF65-F5344CB8AC3E}">
        <p14:creationId xmlns:p14="http://schemas.microsoft.com/office/powerpoint/2010/main" val="221672320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679383" y="317585"/>
            <a:ext cx="10699817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3600" b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l" defTabSz="45720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000" b="0" kern="1200" dirty="0">
                <a:solidFill>
                  <a:srgbClr val="37609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План вебинара</a:t>
            </a:r>
            <a:endParaRPr sz="3000" b="0" kern="1200" dirty="0">
              <a:solidFill>
                <a:srgbClr val="37609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Shape 55">
            <a:extLst>
              <a:ext uri="{FF2B5EF4-FFF2-40B4-BE49-F238E27FC236}">
                <a16:creationId xmlns:a16="http://schemas.microsoft.com/office/drawing/2014/main" id="{CCC404D8-C694-72F6-4E18-8952AC0AFD82}"/>
              </a:ext>
            </a:extLst>
          </p:cNvPr>
          <p:cNvSpPr/>
          <p:nvPr/>
        </p:nvSpPr>
        <p:spPr>
          <a:xfrm>
            <a:off x="342900" y="1005844"/>
            <a:ext cx="11614150" cy="529991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3600" b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Срочные задачи: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Об организации обучения учителей истории по программам повышения квалификации «Преподавание курса «История нашего края» в 5-7 классах» и «Преподавание истории в основной школе по единым учебникам».</a:t>
            </a:r>
            <a:endParaRPr lang="en-US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Важно знать: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Изменения ФГОС и ФОП СОО.</a:t>
            </a:r>
            <a:endParaRPr lang="en-US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Важно знать: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«Цифровая образовательная среда «МЭО». Сетевая модель преемственности дошкольного и начального общего образования».</a:t>
            </a:r>
            <a:endParaRPr lang="en-US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Важно знать: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«Использование электронных образовательных ресурсов МЭО и цифровых карт наблюдения для повышения уровня психологической адаптации первоклассников к школьному обучению».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Важно знать: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Образование для технологического лидерства: решения от компании R:ED, отечественного производителя и интегратора инженерных образовательных решений.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Важно знать: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Игротека. Готовое образовательное решение. 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Срочные задачи: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Всероссийский литературный конкурс «Класс!», Всероссийская детская творческая школа-конкурс «Портрет твоего края».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Срочные задачи: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Региональный конкурс </a:t>
            </a:r>
            <a:r>
              <a:rPr lang="ru-RU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агрокейсов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обучающихся общеобразовательных организаций Московской области в 2026 году.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32B597-EDAE-1AA0-2402-FF16CF403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5BC9D6-8F23-D39A-A379-73B7A87F5A63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3DC08D-AECF-4562-B56A-09ED251CA795}"/>
              </a:ext>
            </a:extLst>
          </p:cNvPr>
          <p:cNvSpPr txBox="1"/>
          <p:nvPr/>
        </p:nvSpPr>
        <p:spPr>
          <a:xfrm>
            <a:off x="1073872" y="2320684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8F7BEE-3640-F507-E059-D12C7B430301}"/>
              </a:ext>
            </a:extLst>
          </p:cNvPr>
          <p:cNvSpPr txBox="1"/>
          <p:nvPr/>
        </p:nvSpPr>
        <p:spPr>
          <a:xfrm>
            <a:off x="1545488" y="2897043"/>
            <a:ext cx="8008416" cy="646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Дополнение к содержанию программы «История нашего края»: «начало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ХХ века и по настоящее время». </a:t>
            </a:r>
          </a:p>
        </p:txBody>
      </p:sp>
    </p:spTree>
    <p:extLst>
      <p:ext uri="{BB962C8B-B14F-4D97-AF65-F5344CB8AC3E}">
        <p14:creationId xmlns:p14="http://schemas.microsoft.com/office/powerpoint/2010/main" val="2954920289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AF2094-B067-8FB4-80B1-2EE66E2A8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628717-9BE7-F760-9EE8-786C5D9DC18C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EC7052-20FE-F3E9-DE2B-444C012FCE42}"/>
              </a:ext>
            </a:extLst>
          </p:cNvPr>
          <p:cNvSpPr txBox="1"/>
          <p:nvPr/>
        </p:nvSpPr>
        <p:spPr>
          <a:xfrm>
            <a:off x="1073872" y="2320684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pic>
        <p:nvPicPr>
          <p:cNvPr id="6" name="Рисунок 5" descr="Изображение выглядит как текст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FB3599E-81FF-E40E-9811-02EF79FEF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258" y="3149788"/>
            <a:ext cx="7964011" cy="13908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AA8FAE-493B-5504-D7CB-0736F9CD7B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0942" y="5195714"/>
            <a:ext cx="8078327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61215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6F32FE-3B39-6393-18B0-1025491B0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D07AF7E-FA57-9839-0A9F-EA6B1B8BF711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5D101A-20A5-45BD-B4C7-546D3D0D5923}"/>
              </a:ext>
            </a:extLst>
          </p:cNvPr>
          <p:cNvSpPr txBox="1"/>
          <p:nvPr/>
        </p:nvSpPr>
        <p:spPr>
          <a:xfrm>
            <a:off x="1061260" y="2907161"/>
            <a:ext cx="314284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Основное общее образование</a:t>
            </a:r>
          </a:p>
        </p:txBody>
      </p:sp>
      <p:pic>
        <p:nvPicPr>
          <p:cNvPr id="5" name="Рисунок 4" descr="Изображение выглядит как текст, чек, число, Параллельн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8DA58F6-920E-2553-C800-1099366000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94"/>
          <a:stretch>
            <a:fillRect/>
          </a:stretch>
        </p:blipFill>
        <p:spPr>
          <a:xfrm>
            <a:off x="5340685" y="2358520"/>
            <a:ext cx="4062047" cy="376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7695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767FD6-E6C0-B7CA-865E-C0DD775A3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7916EF-BBA9-8C76-9F00-C6E75838EE7B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pic>
        <p:nvPicPr>
          <p:cNvPr id="3" name="Рисунок 2" descr="Изображение выглядит как текст, Шрифт, снимок экрана, алгебр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D890B98-2146-A04E-2A4A-DC3AAF48D5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693" y="3084450"/>
            <a:ext cx="7060686" cy="25827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792A8D4-9F18-E40F-FA6A-3E2DB847AA93}"/>
              </a:ext>
            </a:extLst>
          </p:cNvPr>
          <p:cNvSpPr txBox="1"/>
          <p:nvPr/>
        </p:nvSpPr>
        <p:spPr>
          <a:xfrm>
            <a:off x="367578" y="2794364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068572001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E316C0-B702-772A-706A-59C969BBF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7BC574-2DBC-5697-BC19-4131B47361BB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044E1B-ED3E-CF91-C5B7-A109DDF10946}"/>
              </a:ext>
            </a:extLst>
          </p:cNvPr>
          <p:cNvSpPr txBox="1"/>
          <p:nvPr/>
        </p:nvSpPr>
        <p:spPr>
          <a:xfrm>
            <a:off x="367578" y="2794364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  <p:pic>
        <p:nvPicPr>
          <p:cNvPr id="6" name="Рисунок 5" descr="Изображение выглядит как текст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ADBA040-4275-0044-E5B3-520FDCA0F6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5329" y="3694309"/>
            <a:ext cx="8183117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40641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43DB82-7E47-725E-B419-6FDC3BE62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24EC85-FA4C-2D9F-CFDD-A424504E32E0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2D7699-AD63-D02F-74D4-E4103F5AD060}"/>
              </a:ext>
            </a:extLst>
          </p:cNvPr>
          <p:cNvSpPr txBox="1"/>
          <p:nvPr/>
        </p:nvSpPr>
        <p:spPr>
          <a:xfrm>
            <a:off x="367578" y="2794364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  <p:pic>
        <p:nvPicPr>
          <p:cNvPr id="3" name="Рисунок 2" descr="Изображение выглядит как текст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3896EB6-9580-94F3-4A39-7A46C756A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155" y="4259411"/>
            <a:ext cx="8078327" cy="14670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9652C0-1FBD-AF44-D620-13665DD23F09}"/>
              </a:ext>
            </a:extLst>
          </p:cNvPr>
          <p:cNvSpPr txBox="1"/>
          <p:nvPr/>
        </p:nvSpPr>
        <p:spPr>
          <a:xfrm>
            <a:off x="2411255" y="3509645"/>
            <a:ext cx="4321051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Исключить понятие «предметная область»</a:t>
            </a:r>
          </a:p>
        </p:txBody>
      </p:sp>
    </p:spTree>
    <p:extLst>
      <p:ext uri="{BB962C8B-B14F-4D97-AF65-F5344CB8AC3E}">
        <p14:creationId xmlns:p14="http://schemas.microsoft.com/office/powerpoint/2010/main" val="1503306139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56883C-4938-DB3B-1339-30F7BD23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8AB50F3-7ADA-42DE-D3DD-89C1B1527B76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631BD5-0CC3-C681-C7D9-0FD0D0D8A85F}"/>
              </a:ext>
            </a:extLst>
          </p:cNvPr>
          <p:cNvSpPr txBox="1"/>
          <p:nvPr/>
        </p:nvSpPr>
        <p:spPr>
          <a:xfrm>
            <a:off x="367578" y="2453829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  <p:pic>
        <p:nvPicPr>
          <p:cNvPr id="7" name="Рисунок 6" descr="Изображение выглядит как текст, Шрифт, снимок экрана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2E3B024-7105-D846-2F11-80B9A8BE1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109" y="3040778"/>
            <a:ext cx="8373644" cy="324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149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23FE0F-044F-D195-E611-9A7089B1C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FB8BCB-5723-BB89-6B37-F13A395E1672}"/>
              </a:ext>
            </a:extLst>
          </p:cNvPr>
          <p:cNvSpPr txBox="1"/>
          <p:nvPr/>
        </p:nvSpPr>
        <p:spPr>
          <a:xfrm>
            <a:off x="491885" y="359327"/>
            <a:ext cx="8568558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ПРИКАЗ Минпросвещения России от 10.11.2025 N 808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ОБРАЗОВАНИЯ"</a:t>
            </a:r>
            <a:b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8407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(Зарегистрировано в Минюсте РФ 11.02.2026 N 85296)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4AC34-54CD-27EF-53C6-525E983BA6C4}"/>
              </a:ext>
            </a:extLst>
          </p:cNvPr>
          <p:cNvSpPr txBox="1"/>
          <p:nvPr/>
        </p:nvSpPr>
        <p:spPr>
          <a:xfrm>
            <a:off x="367578" y="2794364"/>
            <a:ext cx="301460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Среднее общее образование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810FD3-64BA-0566-2673-E4402BFE3254}"/>
              </a:ext>
            </a:extLst>
          </p:cNvPr>
          <p:cNvSpPr txBox="1"/>
          <p:nvPr/>
        </p:nvSpPr>
        <p:spPr>
          <a:xfrm>
            <a:off x="2705363" y="3676519"/>
            <a:ext cx="4733023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Корректировка всех вариантов учебного плана</a:t>
            </a:r>
          </a:p>
        </p:txBody>
      </p:sp>
    </p:spTree>
    <p:extLst>
      <p:ext uri="{BB962C8B-B14F-4D97-AF65-F5344CB8AC3E}">
        <p14:creationId xmlns:p14="http://schemas.microsoft.com/office/powerpoint/2010/main" val="2831356820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Важно знать: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«Цифровая образовательная среда «МЭО». Сетевая модель преемственности дошкольного и начального общего образования».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Кондаков Александр Михайлович,</a:t>
            </a: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генеральный директор ООО «МЭО», доктор педагогических наук, член-корреспондент РАО</a:t>
            </a:r>
          </a:p>
        </p:txBody>
      </p:sp>
    </p:spTree>
    <p:extLst>
      <p:ext uri="{BB962C8B-B14F-4D97-AF65-F5344CB8AC3E}">
        <p14:creationId xmlns:p14="http://schemas.microsoft.com/office/powerpoint/2010/main" val="786068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Важно знать: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«Использование электронных образовательных ресурсов МЭО и цифровых карт наблюдения для повышения уровня психологической адаптации первоклассников к школьному обучению».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Трифонов Александр Анатольевич, </a:t>
            </a: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заместитель директора ООО «МЭО» по методической работе</a:t>
            </a:r>
            <a:endParaRPr kumimoji="0" lang="ru-RU" sz="1800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-52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62312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Срочные задачи:</a:t>
            </a:r>
            <a:r>
              <a:rPr lang="ru-RU" sz="2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Об организации обучения учителей истории по программам повышения квалификации «Преподавание курса «История нашего края» в 5-7 классах» и «Преподавание истории в основной школе по единым учебникам».</a:t>
            </a:r>
            <a:br>
              <a:rPr kumimoji="0" lang="ru-RU" sz="2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2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Крутикова Елена Валерьевна,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начальник отдела организации учебного процесса КУРО</a:t>
            </a:r>
            <a:endParaRPr kumimoji="0" lang="ru-RU" sz="1800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-52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69644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266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Важно знать: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Образование для технологического лидерства: решения от компании R:ED, отечественного производителя и интегратора инженерных образовательных решений.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438561"/>
            <a:ext cx="51149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Илларионов Иван Эдуардович,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GR-директор R:ED ROBOTICS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>
              <a:solidFill>
                <a:srgbClr val="002060"/>
              </a:solidFill>
              <a:latin typeface="Montserrat" panose="00000500000000000000" pitchFamily="2" charset="-5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Семёнов Сергей Сергеевич,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руководитель группы </a:t>
            </a:r>
          </a:p>
        </p:txBody>
      </p:sp>
    </p:spTree>
    <p:extLst>
      <p:ext uri="{BB962C8B-B14F-4D97-AF65-F5344CB8AC3E}">
        <p14:creationId xmlns:p14="http://schemas.microsoft.com/office/powerpoint/2010/main" val="3589853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Важно знать: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Игротека. Готовое образовательное решение.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Боровикова Зоя Олеговна,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менеджер по развитию проекта «Игротека», Просвещение – Союз.</a:t>
            </a:r>
            <a:endParaRPr kumimoji="0" lang="ru-RU" sz="1800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-52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691933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Срочные задачи: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Всероссийский литературный конкурс «Класс!», Всероссийская детская творческая школа-конкурс «Портрет твоего края».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Шевчук Светлана Витальевна,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заместитель начальника отдела содержания образования центра стратегического развития КУРО</a:t>
            </a:r>
            <a:endParaRPr kumimoji="0" lang="ru-RU" sz="1800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-52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459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689E0-9FA3-182A-5DB0-84F495B4E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643" y="230186"/>
            <a:ext cx="10748158" cy="589211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Конкурсное задание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4DCD1B-6F22-CF2A-50D1-DB8B754EA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1891" y="1068779"/>
            <a:ext cx="10771909" cy="5789221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3600" dirty="0"/>
              <a:t>Конкурсное задание – оригинальное и ранее нигде не публиковавшееся художественное прозаическое произведение, написанное на русском языке на одну из перечисленных тем:</a:t>
            </a:r>
          </a:p>
          <a:p>
            <a:r>
              <a:rPr lang="ru-RU" sz="3600" dirty="0"/>
              <a:t>«Из всех красок я выбираю вот эту»;</a:t>
            </a:r>
          </a:p>
          <a:p>
            <a:r>
              <a:rPr lang="ru-RU" sz="3600" dirty="0"/>
              <a:t>«Я никому об этом не говорил»;</a:t>
            </a:r>
          </a:p>
          <a:p>
            <a:r>
              <a:rPr lang="ru-RU" sz="3600" dirty="0"/>
              <a:t>«Пятеро на одного»;</a:t>
            </a:r>
          </a:p>
          <a:p>
            <a:r>
              <a:rPr lang="ru-RU" sz="3600" dirty="0"/>
              <a:t>«Это не </a:t>
            </a:r>
            <a:r>
              <a:rPr lang="ru-RU" sz="3600" dirty="0" err="1"/>
              <a:t>Нарния</a:t>
            </a:r>
            <a:r>
              <a:rPr lang="ru-RU" sz="3600" dirty="0"/>
              <a:t>…»;</a:t>
            </a:r>
          </a:p>
          <a:p>
            <a:r>
              <a:rPr lang="ru-RU" sz="3600" dirty="0"/>
              <a:t>«Книга-отмычка»;</a:t>
            </a:r>
          </a:p>
          <a:p>
            <a:r>
              <a:rPr lang="ru-RU" sz="3600" dirty="0"/>
              <a:t>«На полке стоял поезд»;</a:t>
            </a:r>
          </a:p>
          <a:p>
            <a:r>
              <a:rPr lang="ru-RU" sz="3600" dirty="0"/>
              <a:t>«Сны Сибири»;</a:t>
            </a:r>
          </a:p>
          <a:p>
            <a:r>
              <a:rPr lang="ru-RU" sz="3600" dirty="0"/>
              <a:t>«Я подумаю об этом завтра».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/>
              <a:t>Специальная номинация.</a:t>
            </a:r>
          </a:p>
          <a:p>
            <a:r>
              <a:rPr lang="ru-RU" sz="3600" dirty="0"/>
              <a:t>В специальной номинации принимают участие финалисты конкурса «Класс!», которые проходили в короткий список и боролись за звание победителей конкурса в 2018–2025 гг. (1–7-й сезоны конкурса).</a:t>
            </a:r>
          </a:p>
          <a:p>
            <a:r>
              <a:rPr lang="ru-RU" sz="3600" dirty="0"/>
              <a:t>В специальной номинации принимают участие финалисты конкурса «Класс!», которые по возрасту больше не могут участвовать в основном конкурсе, а именно обучающиеся в вузах, старше 18 лет.</a:t>
            </a:r>
          </a:p>
          <a:p>
            <a:r>
              <a:rPr lang="ru-RU" sz="3600" dirty="0"/>
              <a:t>Тема для написания конкурсного рассказа в специальной номинации: «Сны Сибири».</a:t>
            </a:r>
          </a:p>
        </p:txBody>
      </p:sp>
      <p:pic>
        <p:nvPicPr>
          <p:cNvPr id="4" name="shape102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457" y="255320"/>
            <a:ext cx="1529419" cy="68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03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EB49C4-8A3B-9573-2A24-0C1B50961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2534" y="1265637"/>
            <a:ext cx="10451275" cy="897970"/>
          </a:xfrm>
        </p:spPr>
        <p:txBody>
          <a:bodyPr>
            <a:normAutofit/>
          </a:bodyPr>
          <a:lstStyle/>
          <a:p>
            <a:r>
              <a:rPr lang="ru-RU" sz="4000" dirty="0"/>
              <a:t>Сроки и организация проведения конкурса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FDC5E3-49BA-2E60-3194-C5F91E95F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4395" y="2571750"/>
            <a:ext cx="10629405" cy="3947802"/>
          </a:xfrm>
        </p:spPr>
        <p:txBody>
          <a:bodyPr>
            <a:normAutofit/>
          </a:bodyPr>
          <a:lstStyle/>
          <a:p>
            <a:r>
              <a:rPr lang="ru-RU" sz="2400" dirty="0"/>
              <a:t>Конкурс в Московской области в 2026 году проводится в 2 этапа:</a:t>
            </a:r>
          </a:p>
          <a:p>
            <a:r>
              <a:rPr lang="ru-RU" sz="2400" dirty="0"/>
              <a:t>этап школьных коллегий (с 09 февраля до 06 марта 2026 года);</a:t>
            </a:r>
          </a:p>
          <a:p>
            <a:r>
              <a:rPr lang="ru-RU" sz="2400" dirty="0"/>
              <a:t>региональный этап (10 марта – 24 марта 2026 года).</a:t>
            </a:r>
          </a:p>
          <a:p>
            <a:r>
              <a:rPr lang="ru-RU" sz="2400" dirty="0"/>
              <a:t>На этапе школьных коллегий в каждой образовательной организации определяется до 3–</a:t>
            </a:r>
            <a:r>
              <a:rPr lang="ru-RU" sz="2400" dirty="0" err="1"/>
              <a:t>х</a:t>
            </a:r>
            <a:r>
              <a:rPr lang="ru-RU" sz="2400" dirty="0"/>
              <a:t> победителей этапа, чьи работы направляются для участия в региональном этапе.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shape102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9446" y="265918"/>
            <a:ext cx="1888177" cy="79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640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88EAB-6BBF-5455-D205-AE869A6B8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69" y="230186"/>
            <a:ext cx="10665031" cy="933596"/>
          </a:xfrm>
        </p:spPr>
        <p:txBody>
          <a:bodyPr>
            <a:normAutofit/>
          </a:bodyPr>
          <a:lstStyle/>
          <a:p>
            <a:r>
              <a:rPr lang="ru-RU" sz="4000" dirty="0"/>
              <a:t>Пакет документов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80C26E-D97A-17DD-6EF7-8E74AF6BD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0639" y="1116282"/>
            <a:ext cx="10843161" cy="5130139"/>
          </a:xfrm>
        </p:spPr>
        <p:txBody>
          <a:bodyPr>
            <a:normAutofit/>
          </a:bodyPr>
          <a:lstStyle/>
          <a:p>
            <a:r>
              <a:rPr lang="ru-RU" dirty="0"/>
              <a:t>Заявка;</a:t>
            </a:r>
          </a:p>
          <a:p>
            <a:r>
              <a:rPr lang="ru-RU" dirty="0"/>
              <a:t>конкурсная работа обучающегося в формате </a:t>
            </a:r>
            <a:r>
              <a:rPr lang="en-US" dirty="0"/>
              <a:t>Word</a:t>
            </a:r>
            <a:r>
              <a:rPr lang="ru-RU" dirty="0"/>
              <a:t>;</a:t>
            </a:r>
          </a:p>
          <a:p>
            <a:r>
              <a:rPr lang="ru-RU" dirty="0"/>
              <a:t>анкета участника конкурса, заполненная в соответствии с шаблоном;</a:t>
            </a:r>
          </a:p>
          <a:p>
            <a:r>
              <a:rPr lang="ru-RU" dirty="0"/>
              <a:t>согласие на обработку персональных данных;</a:t>
            </a:r>
          </a:p>
          <a:p>
            <a:pPr fontAlgn="t"/>
            <a:r>
              <a:rPr lang="ru-RU" dirty="0"/>
              <a:t>Сопроводительная информация и шаблоны документов размещены на официальном сайте конкурса по ссылке: </a:t>
            </a:r>
            <a:r>
              <a:rPr lang="ru-RU" dirty="0">
                <a:hlinkClick r:id="rId4"/>
              </a:rPr>
              <a:t>https://konkurs-klass.ru/</a:t>
            </a:r>
            <a:endParaRPr lang="ru-RU" dirty="0"/>
          </a:p>
          <a:p>
            <a:pPr fontAlgn="t">
              <a:buFont typeface="Wingdings" pitchFamily="2" charset="2"/>
              <a:buChar char="Ø"/>
            </a:pPr>
            <a:r>
              <a:rPr lang="ru-RU" dirty="0"/>
              <a:t>Заявка на участие победителей этапа школьных коллегий/ муниципального этапа направляется до 16:00 06 марта 2026 года в электронной форме по ссылке: </a:t>
            </a:r>
            <a:r>
              <a:rPr lang="ru-RU" dirty="0">
                <a:hlinkClick r:id="rId4"/>
              </a:rPr>
              <a:t>https://forms.yandex.ru/cloud/69776764d046880dd40bc36c/.</a:t>
            </a:r>
          </a:p>
          <a:p>
            <a:pPr fontAlgn="t"/>
            <a:endParaRPr lang="ru-RU" dirty="0"/>
          </a:p>
          <a:p>
            <a:endParaRPr lang="ru-RU" dirty="0"/>
          </a:p>
        </p:txBody>
      </p:sp>
      <p:pic>
        <p:nvPicPr>
          <p:cNvPr id="4" name="shape102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769" y="257597"/>
            <a:ext cx="1660047" cy="87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80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79B55B-4A25-C4DF-1E99-C02228382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021" y="230187"/>
            <a:ext cx="10593779" cy="399206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Поощрение участников конкурса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1A80C26E-D97A-17DD-6EF7-8E74AF6BD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6260" y="1092530"/>
            <a:ext cx="10997541" cy="5486400"/>
          </a:xfrm>
        </p:spPr>
        <p:txBody>
          <a:bodyPr>
            <a:normAutofit fontScale="47500" lnSpcReduction="20000"/>
          </a:bodyPr>
          <a:lstStyle/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5000" b="1" dirty="0"/>
              <a:t>Победители регионального этапа </a:t>
            </a:r>
            <a:r>
              <a:rPr lang="ru-RU" sz="5000" dirty="0"/>
              <a:t>конкурса награждаются Дипломами, участникам конкурса выдается Сертификат. 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5000" b="1" dirty="0"/>
              <a:t>Педагоги</a:t>
            </a:r>
            <a:r>
              <a:rPr lang="en-US" sz="5000" b="1" dirty="0"/>
              <a:t>/</a:t>
            </a:r>
            <a:r>
              <a:rPr lang="ru-RU" sz="5000" b="1" dirty="0"/>
              <a:t>наставники победителей </a:t>
            </a:r>
            <a:r>
              <a:rPr lang="ru-RU" sz="5000" dirty="0"/>
              <a:t>регионального этапа конкурса награждаются Благодарственными письмами. 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5000" b="1" dirty="0"/>
              <a:t>Победители федерального этапа </a:t>
            </a:r>
            <a:r>
              <a:rPr lang="ru-RU" sz="5000" dirty="0"/>
              <a:t>конкурса награждаются </a:t>
            </a:r>
            <a:r>
              <a:rPr lang="ru-RU" sz="5000" dirty="0" err="1"/>
              <a:t>почётными</a:t>
            </a:r>
            <a:r>
              <a:rPr lang="ru-RU" sz="5000" dirty="0"/>
              <a:t> дипломами конкурса, сувенирами и подарками.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5000" b="1" dirty="0"/>
              <a:t>50 финалистов конкурса</a:t>
            </a:r>
            <a:r>
              <a:rPr lang="ru-RU" sz="5000" dirty="0"/>
              <a:t>:</a:t>
            </a:r>
          </a:p>
          <a:p>
            <a:r>
              <a:rPr lang="ru-RU" sz="5000" dirty="0"/>
              <a:t>получают в подарок сборник рассказов с публикацией 50 конкурсных рассказов;</a:t>
            </a:r>
          </a:p>
          <a:p>
            <a:r>
              <a:rPr lang="ru-RU" sz="5000" dirty="0"/>
              <a:t>получают в подарок книги и сувениры Конкурса;</a:t>
            </a:r>
          </a:p>
          <a:p>
            <a:r>
              <a:rPr lang="ru-RU" sz="5000" dirty="0"/>
              <a:t>получают подарки от партнеров Конкурса;</a:t>
            </a:r>
          </a:p>
          <a:p>
            <a:r>
              <a:rPr lang="ru-RU" sz="5000" dirty="0"/>
              <a:t>участвуют в лекциях, мастер-классах и культурной программе Конкурса.</a:t>
            </a:r>
          </a:p>
          <a:p>
            <a:pPr fontAlgn="t"/>
            <a:endParaRPr lang="ru-RU" dirty="0"/>
          </a:p>
          <a:p>
            <a:endParaRPr lang="ru-RU" dirty="0"/>
          </a:p>
        </p:txBody>
      </p:sp>
      <p:pic>
        <p:nvPicPr>
          <p:cNvPr id="6" name="shape102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555" y="279070"/>
            <a:ext cx="1453120" cy="65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70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body" idx="1"/>
          </p:nvPr>
        </p:nvSpPr>
        <p:spPr>
          <a:xfrm>
            <a:off x="5735782" y="415635"/>
            <a:ext cx="5993053" cy="273132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>
              <a:lnSpc>
                <a:spcPct val="70000"/>
              </a:lnSpc>
              <a:defRPr sz="1800"/>
            </a:pPr>
            <a:r>
              <a:rPr lang="ru-RU" sz="4900" b="1" dirty="0">
                <a:solidFill>
                  <a:srgbClr val="1D3152"/>
                </a:solidFill>
              </a:rPr>
              <a:t>Всероссийская детская творческая школа-конкурс «Портрет твоего края» </a:t>
            </a:r>
          </a:p>
        </p:txBody>
      </p:sp>
      <p:sp>
        <p:nvSpPr>
          <p:cNvPr id="50" name="Shape 50"/>
          <p:cNvSpPr/>
          <p:nvPr/>
        </p:nvSpPr>
        <p:spPr>
          <a:xfrm>
            <a:off x="6103918" y="3598223"/>
            <a:ext cx="4963886" cy="1125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2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Организация и проведение регионального этапа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5042" t="2842" r="7481" b="28104"/>
          <a:stretch>
            <a:fillRect/>
          </a:stretch>
        </p:blipFill>
        <p:spPr bwMode="auto">
          <a:xfrm>
            <a:off x="201880" y="332509"/>
            <a:ext cx="4983219" cy="55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4AD921-4619-0F76-0324-F39D73795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405" y="452157"/>
            <a:ext cx="9144000" cy="889773"/>
          </a:xfrm>
        </p:spPr>
        <p:txBody>
          <a:bodyPr>
            <a:normAutofit fontScale="90000"/>
          </a:bodyPr>
          <a:lstStyle/>
          <a:p>
            <a:r>
              <a:rPr lang="ru-RU" dirty="0"/>
              <a:t>Участники конкурса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69DCE5-BEE0-D7EE-2F64-B2CABEB99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7892" y="1766701"/>
            <a:ext cx="9571513" cy="4203866"/>
          </a:xfrm>
        </p:spPr>
        <p:txBody>
          <a:bodyPr>
            <a:normAutofit/>
          </a:bodyPr>
          <a:lstStyle/>
          <a:p>
            <a:pPr lvl="2">
              <a:lnSpc>
                <a:spcPct val="70000"/>
              </a:lnSpc>
            </a:pPr>
            <a:r>
              <a:rPr lang="ru-RU" dirty="0"/>
              <a:t>Во Всероссийской детской творческой школе-конкурсе «Портрет твоего края» могут принимать участие обучающиеся общеобразовательных учреждений, учреждений дополнительного образования, обучающиеся образовательных учреждений среднего профессионального образования от 7 до 18 лет.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9732" t="9330" r="55510" b="63114"/>
          <a:stretch>
            <a:fillRect/>
          </a:stretch>
        </p:blipFill>
        <p:spPr bwMode="auto">
          <a:xfrm>
            <a:off x="208561" y="114036"/>
            <a:ext cx="1553688" cy="144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7538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A689E0-9FA3-182A-5DB0-84F495B4E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93168"/>
            <a:ext cx="9544916" cy="2440482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4400" dirty="0"/>
              <a:t>Тематические направления конкурсных работ: 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4DCD1B-6F22-CF2A-50D1-DB8B754EA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6225" y="3059835"/>
            <a:ext cx="10831286" cy="3415888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/>
              <a:t>«Портрет твоего края»;</a:t>
            </a:r>
          </a:p>
          <a:p>
            <a:r>
              <a:rPr lang="ru-RU" sz="2000" dirty="0"/>
              <a:t>«Природа, мир, тайник вселенной»;</a:t>
            </a:r>
          </a:p>
          <a:p>
            <a:r>
              <a:rPr lang="ru-RU" sz="2000" dirty="0"/>
              <a:t>«Скажи спасибо!»;</a:t>
            </a:r>
          </a:p>
          <a:p>
            <a:r>
              <a:rPr lang="ru-RU" sz="2000" dirty="0"/>
              <a:t>«Одна победа, как одна любовь, единое народное усилье»;</a:t>
            </a:r>
          </a:p>
          <a:p>
            <a:r>
              <a:rPr lang="ru-RU" sz="2000" dirty="0"/>
              <a:t>«Не жизни цель, а свет предназначенья»;</a:t>
            </a:r>
          </a:p>
          <a:p>
            <a:r>
              <a:rPr lang="ru-RU" sz="2000" dirty="0"/>
              <a:t>«Пока сердца для чести живы»; </a:t>
            </a:r>
          </a:p>
          <a:p>
            <a:r>
              <a:rPr lang="ru-RU" sz="2000" dirty="0"/>
              <a:t>«Мне родину спасать досталось, тебе – всю землю уберечь».</a:t>
            </a:r>
          </a:p>
          <a:p>
            <a:endParaRPr lang="ru-RU" sz="2000" dirty="0"/>
          </a:p>
          <a:p>
            <a:pPr algn="ctr">
              <a:buNone/>
            </a:pPr>
            <a:r>
              <a:rPr lang="ru-RU" sz="2000" dirty="0"/>
              <a:t>Вся информация о проведении конкурса и все необходимые шаблоны документов размещаются на информационной странице: </a:t>
            </a:r>
            <a:r>
              <a:rPr lang="ru-RU" sz="2000" dirty="0">
                <a:hlinkClick r:id="rId4"/>
              </a:rPr>
              <a:t>Школа-конкурс: Портрет твоего края</a:t>
            </a:r>
            <a:r>
              <a:rPr lang="ru-RU" sz="2000" dirty="0"/>
              <a:t>.</a:t>
            </a:r>
          </a:p>
          <a:p>
            <a:endParaRPr lang="ru-RU" sz="20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 cstate="print"/>
          <a:srcRect l="7973" t="21894" r="10631" b="51841"/>
          <a:stretch>
            <a:fillRect/>
          </a:stretch>
        </p:blipFill>
        <p:spPr bwMode="auto">
          <a:xfrm>
            <a:off x="7609175" y="1313409"/>
            <a:ext cx="4239492" cy="18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6037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C6F1FA4-4EB5-454A-BCDC-78D8DDB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227" y="159384"/>
            <a:ext cx="9519826" cy="638284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Об организации обучения учителей истории по ДПП ПК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D08035C-3FEA-438A-AFC2-9D9D469BB9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70" r="4681" b="7640"/>
          <a:stretch/>
        </p:blipFill>
        <p:spPr>
          <a:xfrm>
            <a:off x="275585" y="984438"/>
            <a:ext cx="4160228" cy="5381475"/>
          </a:xfrm>
          <a:prstGeom prst="rect">
            <a:avLst/>
          </a:prstGeo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D98BA529-BE8E-413A-B622-B9255360A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96041" y="1975980"/>
            <a:ext cx="3407891" cy="33983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400" dirty="0">
                <a:solidFill>
                  <a:srgbClr val="002060"/>
                </a:solidFill>
              </a:rPr>
              <a:t>Слушателями должны стать </a:t>
            </a:r>
            <a:r>
              <a:rPr lang="ru-RU" sz="1400" b="1" dirty="0">
                <a:solidFill>
                  <a:srgbClr val="002060"/>
                </a:solidFill>
              </a:rPr>
              <a:t>все</a:t>
            </a:r>
            <a:r>
              <a:rPr lang="ru-RU" sz="1400" dirty="0">
                <a:solidFill>
                  <a:srgbClr val="002060"/>
                </a:solidFill>
              </a:rPr>
              <a:t> учителя истории, участвующие в преподавании предметов «История России», «Всеобщая история» в 5-9 классах, «История нашего края» в 5-7 классах основной школы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solidFill>
                  <a:srgbClr val="002060"/>
                </a:solidFill>
              </a:rPr>
              <a:t>Срок завершения реализации программ: </a:t>
            </a:r>
            <a:r>
              <a:rPr lang="ru-RU" sz="1400" b="1" dirty="0">
                <a:solidFill>
                  <a:srgbClr val="002060"/>
                </a:solidFill>
              </a:rPr>
              <a:t>31 марта 2026 года</a:t>
            </a:r>
          </a:p>
          <a:p>
            <a:pPr>
              <a:lnSpc>
                <a:spcPct val="100000"/>
              </a:lnSpc>
            </a:pPr>
            <a:endParaRPr lang="ru-RU" sz="14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>
                <a:solidFill>
                  <a:srgbClr val="002060"/>
                </a:solidFill>
              </a:rPr>
              <a:t>Заполненные слушателями формы с ответами на тестовые задания должны быть представлены в срок </a:t>
            </a:r>
          </a:p>
          <a:p>
            <a:pPr>
              <a:spcBef>
                <a:spcPts val="0"/>
              </a:spcBef>
            </a:pPr>
            <a:r>
              <a:rPr lang="ru-RU" sz="1400" b="1" dirty="0">
                <a:solidFill>
                  <a:srgbClr val="002060"/>
                </a:solidFill>
              </a:rPr>
              <a:t>до 15 апреля 2026 года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1334AAC-CCDF-415F-82E0-37B29261E1CA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/>
          <a:srcRect l="3073" t="2916" b="25206"/>
          <a:stretch/>
        </p:blipFill>
        <p:spPr>
          <a:xfrm>
            <a:off x="4435813" y="1327775"/>
            <a:ext cx="4160228" cy="469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725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EB49C4-8A3B-9573-2A24-0C1B50961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6790" y="483155"/>
            <a:ext cx="8609610" cy="89797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Сроки и организация проведения конкурса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FDC5E3-49BA-2E60-3194-C5F91E95F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391" y="2529444"/>
            <a:ext cx="10724409" cy="3990108"/>
          </a:xfrm>
        </p:spPr>
        <p:txBody>
          <a:bodyPr>
            <a:normAutofit/>
          </a:bodyPr>
          <a:lstStyle/>
          <a:p>
            <a:r>
              <a:rPr lang="ru-RU" sz="2400" dirty="0"/>
              <a:t>I муниципальный этап: до 18.03.2026;</a:t>
            </a:r>
          </a:p>
          <a:p>
            <a:r>
              <a:rPr lang="en-US" sz="2400" dirty="0"/>
              <a:t>II</a:t>
            </a:r>
            <a:r>
              <a:rPr lang="ru-RU" sz="2400" dirty="0"/>
              <a:t> региональный этап: 19.03.2026 – 10.04.2026;</a:t>
            </a:r>
          </a:p>
          <a:p>
            <a:r>
              <a:rPr lang="ru-RU" sz="2400" dirty="0"/>
              <a:t>II</a:t>
            </a:r>
            <a:r>
              <a:rPr lang="en-US" sz="2400" dirty="0"/>
              <a:t>I</a:t>
            </a:r>
            <a:r>
              <a:rPr lang="ru-RU" sz="2400" dirty="0"/>
              <a:t> завершающий этап: 27.04.2026 – 25.05.2026 </a:t>
            </a:r>
            <a:r>
              <a:rPr lang="ru-RU" sz="2400" dirty="0">
                <a:sym typeface="Symbol"/>
              </a:rPr>
              <a:t></a:t>
            </a:r>
            <a:r>
              <a:rPr lang="ru-RU" sz="2400" dirty="0"/>
              <a:t> участие в II</a:t>
            </a:r>
            <a:r>
              <a:rPr lang="en-US" sz="2400" dirty="0"/>
              <a:t>I</a:t>
            </a:r>
            <a:r>
              <a:rPr lang="ru-RU" sz="2400" dirty="0"/>
              <a:t> этапе заявленных конкурсных работ победителей I</a:t>
            </a:r>
            <a:r>
              <a:rPr lang="en-US" sz="2400" dirty="0"/>
              <a:t>I </a:t>
            </a:r>
            <a:r>
              <a:rPr lang="ru-RU" sz="2400" dirty="0"/>
              <a:t>регионального этапа; оценка и рецензирование проводится Жюри Всероссийской школы-конкурса.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9732" t="9330" r="55510" b="63114"/>
          <a:stretch>
            <a:fillRect/>
          </a:stretch>
        </p:blipFill>
        <p:spPr bwMode="auto">
          <a:xfrm>
            <a:off x="109911" y="201251"/>
            <a:ext cx="1576879" cy="146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513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88EAB-6BBF-5455-D205-AE869A6B8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69" y="230186"/>
            <a:ext cx="10665031" cy="933596"/>
          </a:xfrm>
        </p:spPr>
        <p:txBody>
          <a:bodyPr>
            <a:normAutofit/>
          </a:bodyPr>
          <a:lstStyle/>
          <a:p>
            <a:r>
              <a:rPr lang="ru-RU" sz="4000" dirty="0"/>
              <a:t>Пакет документов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80C26E-D97A-17DD-6EF7-8E74AF6BD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90" y="1246909"/>
            <a:ext cx="10819410" cy="4999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1) Конкурсные работы (очерки /эссе) победителей I этапа в рукописном и печатном виде; </a:t>
            </a:r>
          </a:p>
          <a:p>
            <a:pPr>
              <a:buNone/>
            </a:pPr>
            <a:r>
              <a:rPr lang="ru-RU" dirty="0"/>
              <a:t>2) согласия на обработку персональных данных (форма согласия – Приложения 3,4);</a:t>
            </a:r>
          </a:p>
          <a:p>
            <a:pPr>
              <a:buNone/>
            </a:pPr>
            <a:r>
              <a:rPr lang="ru-RU" dirty="0"/>
              <a:t>3) общая заявка на участие во II этапе (форма заявки – Приложение 2);</a:t>
            </a:r>
          </a:p>
          <a:p>
            <a:pPr>
              <a:buNone/>
            </a:pPr>
            <a:r>
              <a:rPr lang="ru-RU" dirty="0"/>
              <a:t>4) протокол (или оценочные листы).</a:t>
            </a: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Приём полного комплекта документов на участие победителей (до 3-х победителей) муниципального этапа в региональном этапе конкурса осуществляется в срок до 16:00 18.03.2026 в электронной форме по ссылке: https://forms.yandex.ru/cloud/6980b811e010dba12989c3a0/.</a:t>
            </a:r>
          </a:p>
          <a:p>
            <a:pPr>
              <a:buNone/>
            </a:pPr>
            <a:endParaRPr lang="ru-RU" dirty="0"/>
          </a:p>
          <a:p>
            <a:pPr fontAlgn="t"/>
            <a:endParaRPr lang="ru-RU" dirty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9732" t="9330" r="55510" b="63114"/>
          <a:stretch>
            <a:fillRect/>
          </a:stretch>
        </p:blipFill>
        <p:spPr bwMode="auto">
          <a:xfrm>
            <a:off x="61357" y="83679"/>
            <a:ext cx="1254824" cy="116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0203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79B55B-4A25-C4DF-1E99-C02228382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021" y="230187"/>
            <a:ext cx="10593779" cy="399206"/>
          </a:xfrm>
        </p:spPr>
        <p:txBody>
          <a:bodyPr>
            <a:noAutofit/>
          </a:bodyPr>
          <a:lstStyle/>
          <a:p>
            <a:r>
              <a:rPr lang="ru-RU" sz="3000" dirty="0"/>
              <a:t>Поощрение участников конкурса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1A80C26E-D97A-17DD-6EF7-8E74AF6BD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715" y="1711531"/>
            <a:ext cx="9595262" cy="3270044"/>
          </a:xfrm>
        </p:spPr>
        <p:txBody>
          <a:bodyPr>
            <a:noAutofit/>
          </a:bodyPr>
          <a:lstStyle/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Победители регионального этапа конкурса награждаются Дипломами. 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Победители федерального этапа Всероссийской детской творческой школы-конкурса «Портрет твоего края», чьи конкурсные работы участвуют в выставке в Совете Федерации ФС РФ, награждаются Благодарственным письмом сенатора Российской Федерации.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Конкурсные работы (очерки/эссе) федерального этапа, которым не присуждено призовое место, получают рецензии членов Жюри конкурса. </a:t>
            </a:r>
          </a:p>
          <a:p>
            <a:pPr fontAlgn="t"/>
            <a:endParaRPr lang="ru-RU" sz="2000" dirty="0"/>
          </a:p>
          <a:p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9732" t="9330" r="55510" b="63114"/>
          <a:stretch>
            <a:fillRect/>
          </a:stretch>
        </p:blipFill>
        <p:spPr bwMode="auto">
          <a:xfrm>
            <a:off x="0" y="0"/>
            <a:ext cx="1444830" cy="1339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7821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t="3139" r="1746" b="17566"/>
          <a:stretch>
            <a:fillRect/>
          </a:stretch>
        </p:blipFill>
        <p:spPr bwMode="auto">
          <a:xfrm>
            <a:off x="0" y="1084118"/>
            <a:ext cx="11933449" cy="541728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t="3683" r="341" b="3911"/>
          <a:stretch>
            <a:fillRect/>
          </a:stretch>
        </p:blipFill>
        <p:spPr bwMode="auto">
          <a:xfrm>
            <a:off x="233027" y="127660"/>
            <a:ext cx="11725945" cy="611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Срочные задачи: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Региональный конкурс </a:t>
            </a:r>
            <a:r>
              <a:rPr lang="ru-RU" sz="3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агрокейсов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обучающихся общеобразовательных организаций Московской области в 2026 году.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Бурдаков Денис Александрович,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ведущий специалист отдела содержания образования центра стратегического развития КУРО</a:t>
            </a:r>
            <a:endParaRPr kumimoji="0" lang="ru-RU" sz="1800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-52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05263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78598" y="5140166"/>
            <a:ext cx="10420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Конкурс проводится для обучающихся 10-11 классов общеобразовательных организаций Московской области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23042" y="3445433"/>
            <a:ext cx="10121774" cy="170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Цель конкурса: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развитие у обучающихся Московской области интереса к аграрным профессиям, формирование проектного и аналитического мышления через решение реальных задач, поставленных аграрными предприятиями Московской области, популяризация и создание позитивного образа аграрных профессий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96240" y="473973"/>
            <a:ext cx="57395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Региональный конкурс агрокейсов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2417276" y="1629624"/>
            <a:ext cx="9089679" cy="17543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Организаторы конкурса: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Корпоративный университет развития образования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Университет Вернадского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при поддержке Министерства образования Московской области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744" y="1726667"/>
            <a:ext cx="952352" cy="46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1848" y="2263368"/>
            <a:ext cx="639958" cy="67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2298" y="3034656"/>
            <a:ext cx="1716601" cy="41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 bwMode="auto">
          <a:xfrm>
            <a:off x="552261" y="5911913"/>
            <a:ext cx="11090495" cy="534154"/>
          </a:xfrm>
          <a:prstGeom prst="rect">
            <a:avLst/>
          </a:prstGeom>
          <a:solidFill>
            <a:srgbClr val="FFFFFF"/>
          </a:solidFill>
          <a:ln w="25400" cap="flat">
            <a:solidFill>
              <a:srgbClr val="4472C4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Контакты оргкомитета: Бурдаков Денис Александрович 8-499-940-10-35, доб.310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e-mail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burdakov_da@mo-kuro.ru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742384" y="473973"/>
            <a:ext cx="7106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Региональный конкурс агрокейсов: номинации конкурса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68510" y="1824466"/>
            <a:ext cx="10866839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Номинация 1 «</a:t>
            </a:r>
            <a:r>
              <a:rPr kumimoji="0" lang="ru-RU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АгроЭкология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»: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 исследование и разработка решений, направленных на гармонизацию сельскохозяйственной деятельности и природной среды. Участники изучают экологические проблемы </a:t>
            </a: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агросектора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 и предлагают способы их минимизации.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Номинация 2 «Цифровой Агроном»: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применение цифровых технологий для повышения эффективности </a:t>
            </a: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агропроизводства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Участники создают или адаптируют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-решения для мониторинга, прогнозирования и управления сельскохозяйственными процессами.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Номинация 3 «Маркетинг </a:t>
            </a:r>
            <a:r>
              <a:rPr kumimoji="0" lang="ru-RU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АгроПродукта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продвижение сельскохозяйственной продукции на рынке через </a:t>
            </a: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креативные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экономически обоснованные стратегии. Участники изучают потребительский спрос и разрабатывают маркетинговые планы для </a:t>
            </a: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агробизнесов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Номинация 4 «</a:t>
            </a:r>
            <a:r>
              <a:rPr kumimoji="0" lang="ru-RU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БиоТех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использование биотехнологий для решения задач сельского хозяйства и пищевой промышленности с помощью генетики, микробиологии и биохимии, применяемых в </a:t>
            </a: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агросекторе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1192" y="5911913"/>
            <a:ext cx="11678969" cy="534154"/>
          </a:xfrm>
          <a:prstGeom prst="rect">
            <a:avLst/>
          </a:prstGeom>
          <a:solidFill>
            <a:srgbClr val="FFFFFF"/>
          </a:solidFill>
          <a:ln w="25400" cap="flat">
            <a:solidFill>
              <a:srgbClr val="4472C4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Контакты оргкомитета: Бурдаков Денис Александрович 8-499-940-10-35, доб.310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e-mail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burdakov_da@mo-kuro.ru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742384" y="473973"/>
            <a:ext cx="7106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Региональный конкурс агрокейсов: сроки и порядок проведения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3275" y="1738761"/>
            <a:ext cx="7490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Сроки проведения конкурса: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 09.02.2026 по 24.04.2026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9488" y="3139352"/>
            <a:ext cx="96540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Заявки на конкурс принимаются от команд общеобразовательных организаций Московской области (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не более 5-ти человек в команде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2328" y="3954163"/>
            <a:ext cx="9038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Заявку на первый - заочный этап от общеобразовательной организации необходимо подать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 срок до 02.03.2026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0435" y="5631752"/>
            <a:ext cx="8540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https://forms.yandex.ru/cloud/697325df95add527d8b45da9/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896293" y="4716855"/>
            <a:ext cx="5830431" cy="369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Форма для подачи заявки</a:t>
            </a:r>
          </a:p>
        </p:txBody>
      </p:sp>
      <p:sp>
        <p:nvSpPr>
          <p:cNvPr id="8" name="Стрелка вниз 7"/>
          <p:cNvSpPr/>
          <p:nvPr/>
        </p:nvSpPr>
        <p:spPr bwMode="auto">
          <a:xfrm>
            <a:off x="2100404" y="5142368"/>
            <a:ext cx="325925" cy="506994"/>
          </a:xfrm>
          <a:prstGeom prst="downArrow">
            <a:avLst/>
          </a:prstGeom>
          <a:solidFill>
            <a:srgbClr val="FF0000"/>
          </a:solidFill>
          <a:ln w="25400" cap="flat">
            <a:solidFill>
              <a:srgbClr val="4472C4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878186" y="2281473"/>
            <a:ext cx="8564578" cy="369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Конкурс проводится в два этапа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694" y="330998"/>
            <a:ext cx="5069942" cy="526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61754" y="434567"/>
            <a:ext cx="4824630" cy="4621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8170" y="5033263"/>
            <a:ext cx="5333670" cy="143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9FB11A-AFC5-4464-BA7F-F0965D60F1EB}"/>
              </a:ext>
            </a:extLst>
          </p:cNvPr>
          <p:cNvSpPr txBox="1"/>
          <p:nvPr/>
        </p:nvSpPr>
        <p:spPr>
          <a:xfrm>
            <a:off x="145195" y="203447"/>
            <a:ext cx="100825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График реализации дополнительных профессиональных программ повышения квалификации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0B17193-C484-475C-B268-D3140AF11F1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5194" y="1267926"/>
          <a:ext cx="11901612" cy="38140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3409">
                  <a:extLst>
                    <a:ext uri="{9D8B030D-6E8A-4147-A177-3AD203B41FA5}">
                      <a16:colId xmlns:a16="http://schemas.microsoft.com/office/drawing/2014/main" val="3994022619"/>
                    </a:ext>
                  </a:extLst>
                </a:gridCol>
                <a:gridCol w="6094780">
                  <a:extLst>
                    <a:ext uri="{9D8B030D-6E8A-4147-A177-3AD203B41FA5}">
                      <a16:colId xmlns:a16="http://schemas.microsoft.com/office/drawing/2014/main" val="1028184523"/>
                    </a:ext>
                  </a:extLst>
                </a:gridCol>
                <a:gridCol w="2105637">
                  <a:extLst>
                    <a:ext uri="{9D8B030D-6E8A-4147-A177-3AD203B41FA5}">
                      <a16:colId xmlns:a16="http://schemas.microsoft.com/office/drawing/2014/main" val="2369858080"/>
                    </a:ext>
                  </a:extLst>
                </a:gridCol>
                <a:gridCol w="1225685">
                  <a:extLst>
                    <a:ext uri="{9D8B030D-6E8A-4147-A177-3AD203B41FA5}">
                      <a16:colId xmlns:a16="http://schemas.microsoft.com/office/drawing/2014/main" val="2163017386"/>
                    </a:ext>
                  </a:extLst>
                </a:gridCol>
                <a:gridCol w="1142101">
                  <a:extLst>
                    <a:ext uri="{9D8B030D-6E8A-4147-A177-3AD203B41FA5}">
                      <a16:colId xmlns:a16="http://schemas.microsoft.com/office/drawing/2014/main" val="544995891"/>
                    </a:ext>
                  </a:extLst>
                </a:gridCol>
              </a:tblGrid>
              <a:tr h="638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Наименование организации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закрепленного городского/муниципального округа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Сроки обучения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Количество слушателей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806406"/>
                  </a:ext>
                </a:extLst>
              </a:tr>
              <a:tr h="10309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КУРО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Балашиха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Власиха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(ЗАТО), Дмитровский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Долгопрудный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Домодедово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, Дубна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Жуковский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Звездный городок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(ЗАТО), Королев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, Котельники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, Красногорск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, Краснознаменск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Ленинский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Лобня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Лосино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-Петровский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Лыткарино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Люберцы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, Мытищи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Одинцовский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Подольск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Пушкинский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Сергиево-Посадский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Серпухов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Талдомский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Фрязино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Химки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, Черноголовка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Чехов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Щёлково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ru-RU" sz="1400" i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ГАОУ МО «ЛНИП», ГАОУ МО «Химкинский лицей», ГАПОУ МО «Губернский колледж», ГБОУ МО «Одинцовский «Десятый лицей», ГБОУ МО СП ФМЛ, ГБПОУ МО «УОР № 5», ГКОУ МО «Истринская школа-интернат», ГКОУ МО КШИ с ПЛП, ГКОУ МО </a:t>
                      </a:r>
                      <a:r>
                        <a:rPr lang="ru-RU" sz="1400" i="1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Хотьковская</a:t>
                      </a:r>
                      <a:r>
                        <a:rPr lang="ru-RU" sz="1400" i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школа-интернат, ГКОУ МО Чкаловская школа-интернат, ГКОУ СОШ при ФКУ «ИК-5 УФСИН России по Московской области»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«Преподавание курса «История нашего края» в 5-7 классах», 36 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19.02.2026 - 05.03.2026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2047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676374"/>
                  </a:ext>
                </a:extLst>
              </a:tr>
              <a:tr h="210492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«Преподавание истории в основной школе по единым учебникам», 36 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27.02.2026 -31.03.2026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798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2108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4633" y="1452710"/>
            <a:ext cx="91198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После подачи заявки на электронную почту заявителя будет направлено письмо с информацией о тестировании и предоставлении видео-визиток для отбора команды на второй - очный этап.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Срок направления писем: 10-13.03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742384" y="473973"/>
            <a:ext cx="7106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Региональный конкурс агрокейсов: порядок подачи заявок и отбор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796705" y="3467478"/>
            <a:ext cx="9134946" cy="923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 второму - очному этапу допускаются команды, занявшие первые 5 позиций в рейтинге по номинации на основании результатов тестирования и видео-визитки команды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Планируемый срок окончания работы экспертной комиссии 06.04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38955" y="4969113"/>
            <a:ext cx="97626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Очный этап проводится в формате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хакатона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на площадке Университета Вернадского в апреле 2026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Планируемый срок проведения очного этапа 23-24.04.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814812" y="2770360"/>
            <a:ext cx="5450186" cy="369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Дни тестирования: 26.03-28.03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06BCCA-0BCC-F4E7-3781-9FAD5F56566A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E7951A-8053-AB73-54D6-7884662A0F1D}"/>
              </a:ext>
            </a:extLst>
          </p:cNvPr>
          <p:cNvSpPr/>
          <p:nvPr/>
        </p:nvSpPr>
        <p:spPr>
          <a:xfrm>
            <a:off x="491259" y="1143592"/>
            <a:ext cx="1682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Блок №1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15FCCC9-BB22-22A4-AB6D-7AE7E2AF10C9}"/>
              </a:ext>
            </a:extLst>
          </p:cNvPr>
          <p:cNvSpPr/>
          <p:nvPr/>
        </p:nvSpPr>
        <p:spPr bwMode="auto">
          <a:xfrm>
            <a:off x="491259" y="301301"/>
            <a:ext cx="7106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ЗАОЧНЫЙ 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ЭТАП_Тестирование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132451-A4A5-FE14-97DD-D4833BF3A014}"/>
              </a:ext>
            </a:extLst>
          </p:cNvPr>
          <p:cNvSpPr txBox="1"/>
          <p:nvPr/>
        </p:nvSpPr>
        <p:spPr bwMode="auto">
          <a:xfrm>
            <a:off x="3141105" y="1951672"/>
            <a:ext cx="4065582" cy="14773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Вопросы по тематикам номинаций: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АгроЭкология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Цифровой Агроном/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Маркетинг Агропродукта/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Биотехнологии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EEB7ACC-48F2-BEAF-B271-10B1D23D99FB}"/>
              </a:ext>
            </a:extLst>
          </p:cNvPr>
          <p:cNvSpPr/>
          <p:nvPr/>
        </p:nvSpPr>
        <p:spPr>
          <a:xfrm>
            <a:off x="8277524" y="1137730"/>
            <a:ext cx="3232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 ВОПРОСА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 ВОПРОС=1 БАЛЛ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66BF3C4-4CB4-86B2-DF1C-E65C19B590AA}"/>
              </a:ext>
            </a:extLst>
          </p:cNvPr>
          <p:cNvSpPr/>
          <p:nvPr/>
        </p:nvSpPr>
        <p:spPr bwMode="auto">
          <a:xfrm>
            <a:off x="491259" y="2314004"/>
            <a:ext cx="1682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Блок №2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8421CD3-B3B8-DFE5-ED8D-5A71B2C374ED}"/>
              </a:ext>
            </a:extLst>
          </p:cNvPr>
          <p:cNvSpPr/>
          <p:nvPr/>
        </p:nvSpPr>
        <p:spPr bwMode="auto">
          <a:xfrm>
            <a:off x="556319" y="3538633"/>
            <a:ext cx="1682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Блок №3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3293AC-AB16-449C-CD2D-970FE187D5AD}"/>
              </a:ext>
            </a:extLst>
          </p:cNvPr>
          <p:cNvSpPr txBox="1"/>
          <p:nvPr/>
        </p:nvSpPr>
        <p:spPr bwMode="auto">
          <a:xfrm>
            <a:off x="3141105" y="1051258"/>
            <a:ext cx="3804324" cy="6463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Вопросы по предметной области: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ХИМИЯ и БИОЛОГИЯ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83E300-5D7A-6DF5-E0C8-6FA248F845C5}"/>
              </a:ext>
            </a:extLst>
          </p:cNvPr>
          <p:cNvSpPr txBox="1"/>
          <p:nvPr/>
        </p:nvSpPr>
        <p:spPr bwMode="auto">
          <a:xfrm>
            <a:off x="3141105" y="3538633"/>
            <a:ext cx="3651924" cy="6463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Вопрос с открытым ответом: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рассуждение по теме номинации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6187C2F-4361-CA0B-F7A2-2FBD874E84D4}"/>
              </a:ext>
            </a:extLst>
          </p:cNvPr>
          <p:cNvSpPr/>
          <p:nvPr/>
        </p:nvSpPr>
        <p:spPr bwMode="auto">
          <a:xfrm>
            <a:off x="8277523" y="2218865"/>
            <a:ext cx="3232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4 ВОПРОСА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 ВОПРОС=1 БАЛЛ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BAD2C0-4CA2-1265-9B4B-AFB851C43BD4}"/>
              </a:ext>
            </a:extLst>
          </p:cNvPr>
          <p:cNvSpPr/>
          <p:nvPr/>
        </p:nvSpPr>
        <p:spPr bwMode="auto">
          <a:xfrm>
            <a:off x="8336734" y="3538633"/>
            <a:ext cx="3232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 ВОПРОС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 ВОПРОС=10 БАЛЛОВ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A4F64153-A751-A48E-A234-EA6D6E6B87AF}"/>
              </a:ext>
            </a:extLst>
          </p:cNvPr>
          <p:cNvSpPr/>
          <p:nvPr/>
        </p:nvSpPr>
        <p:spPr bwMode="auto">
          <a:xfrm>
            <a:off x="7206687" y="2393727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55622275-23F5-D219-23B7-79ABF8E7BF3C}"/>
              </a:ext>
            </a:extLst>
          </p:cNvPr>
          <p:cNvSpPr/>
          <p:nvPr/>
        </p:nvSpPr>
        <p:spPr bwMode="auto">
          <a:xfrm>
            <a:off x="2239115" y="2417327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ABBF3C8C-20CF-B0A7-D903-B39CD96D8C3B}"/>
              </a:ext>
            </a:extLst>
          </p:cNvPr>
          <p:cNvSpPr/>
          <p:nvPr/>
        </p:nvSpPr>
        <p:spPr bwMode="auto">
          <a:xfrm>
            <a:off x="2239115" y="3677132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A5D9311A-F47B-B22E-9A4D-F142856C3A2D}"/>
              </a:ext>
            </a:extLst>
          </p:cNvPr>
          <p:cNvSpPr/>
          <p:nvPr/>
        </p:nvSpPr>
        <p:spPr bwMode="auto">
          <a:xfrm>
            <a:off x="7206687" y="1275491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A31500F4-C117-5D64-B13C-E5C0FF4EED6F}"/>
              </a:ext>
            </a:extLst>
          </p:cNvPr>
          <p:cNvSpPr/>
          <p:nvPr/>
        </p:nvSpPr>
        <p:spPr bwMode="auto">
          <a:xfrm>
            <a:off x="2239115" y="1275491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752EC59C-1E66-0977-43D2-1B75AED717E4}"/>
              </a:ext>
            </a:extLst>
          </p:cNvPr>
          <p:cNvSpPr/>
          <p:nvPr/>
        </p:nvSpPr>
        <p:spPr bwMode="auto">
          <a:xfrm>
            <a:off x="7359087" y="5298375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3C20B2A-72C5-C608-8F0E-F6D4C031F372}"/>
              </a:ext>
            </a:extLst>
          </p:cNvPr>
          <p:cNvSpPr/>
          <p:nvPr/>
        </p:nvSpPr>
        <p:spPr bwMode="auto">
          <a:xfrm>
            <a:off x="4133414" y="5225652"/>
            <a:ext cx="3225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Ссылка на 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демовариант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96E6A859-E378-8D9F-AAC3-A8AA41ABA146}"/>
              </a:ext>
            </a:extLst>
          </p:cNvPr>
          <p:cNvSpPr/>
          <p:nvPr/>
        </p:nvSpPr>
        <p:spPr bwMode="auto">
          <a:xfrm>
            <a:off x="7359087" y="3856089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B5CD232-6C1B-8EB5-2620-B46D39151852}"/>
              </a:ext>
            </a:extLst>
          </p:cNvPr>
          <p:cNvSpPr/>
          <p:nvPr/>
        </p:nvSpPr>
        <p:spPr bwMode="auto">
          <a:xfrm>
            <a:off x="101594" y="5806742"/>
            <a:ext cx="34834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ТЕСТ ДО 17 БАЛЛОВ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387EAEF-417B-C4FD-F714-0E18A47B758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4646" y="4224319"/>
            <a:ext cx="2148112" cy="2148112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46205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02BC27-EA47-DDAF-0776-6851C0FFB4A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A0DD28E-3EDA-700E-A939-4C144C476FAA}"/>
              </a:ext>
            </a:extLst>
          </p:cNvPr>
          <p:cNvSpPr/>
          <p:nvPr/>
        </p:nvSpPr>
        <p:spPr bwMode="auto">
          <a:xfrm>
            <a:off x="326571" y="272273"/>
            <a:ext cx="7106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ЗАОЧНЫЙ 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ЭТАП_Видео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-визитка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8FBEFF8-4982-DA7A-DC1B-392970543E95}"/>
              </a:ext>
            </a:extLst>
          </p:cNvPr>
          <p:cNvSpPr/>
          <p:nvPr/>
        </p:nvSpPr>
        <p:spPr bwMode="auto">
          <a:xfrm>
            <a:off x="101594" y="5806742"/>
            <a:ext cx="5994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ВИДЕО-ВИЗИТКА ДО 10 БАЛЛОВ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4144BC-290E-9B0E-03A7-BFE6611AFC64}"/>
              </a:ext>
            </a:extLst>
          </p:cNvPr>
          <p:cNvSpPr txBox="1"/>
          <p:nvPr/>
        </p:nvSpPr>
        <p:spPr bwMode="auto">
          <a:xfrm>
            <a:off x="326571" y="987730"/>
            <a:ext cx="11313886" cy="462447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Требования к видео-визитке: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 название команды, школа/организация, город;</a:t>
            </a: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 общий план состава команды (стоят/сидят вместе);</a:t>
            </a: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 каждый участник кратко называет имя и роль в команде;</a:t>
            </a:r>
          </a:p>
          <a:p>
            <a:pPr marL="342900" marR="0" lvl="0" indent="-34290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зачем команда участвует в конкурсе </a:t>
            </a: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(например, «Мы разрабатываем устойчивые </a:t>
            </a:r>
            <a:r>
              <a:rPr kumimoji="0" lang="ru-RU" sz="20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агрорешения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для малых фермерских хозяйств»);</a:t>
            </a:r>
          </a:p>
          <a:p>
            <a:pPr marL="342900" marR="0" lvl="0" indent="-34290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примеры реализованных инициатив </a:t>
            </a: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(например, «Создали систему капельного орошения с датчиками влажности»);</a:t>
            </a: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 фоновые кадры работы команды (лаборатория, работа в теплице, компьютерное моделирование);</a:t>
            </a: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 фото/видео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3098251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0722D1-5248-DF83-575C-15A64FB6AA9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090D13-B834-5D85-273E-AFFC699FCF7A}"/>
              </a:ext>
            </a:extLst>
          </p:cNvPr>
          <p:cNvSpPr/>
          <p:nvPr/>
        </p:nvSpPr>
        <p:spPr bwMode="auto">
          <a:xfrm>
            <a:off x="491259" y="301301"/>
            <a:ext cx="7106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ОЧНЫЙ 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ЭТАП_Хакатон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2429210-CA5C-20D9-69DE-888C2C78D31F}"/>
              </a:ext>
            </a:extLst>
          </p:cNvPr>
          <p:cNvSpPr/>
          <p:nvPr/>
        </p:nvSpPr>
        <p:spPr bwMode="auto">
          <a:xfrm>
            <a:off x="333823" y="5044742"/>
            <a:ext cx="5994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КЕЙС ДО 80 БАЛЛОВ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D07232-8DF9-5906-37CB-7102C1334D18}"/>
              </a:ext>
            </a:extLst>
          </p:cNvPr>
          <p:cNvSpPr/>
          <p:nvPr/>
        </p:nvSpPr>
        <p:spPr bwMode="auto">
          <a:xfrm>
            <a:off x="272613" y="2614691"/>
            <a:ext cx="67377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Ссылка на 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демовариант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(примерная структура кейса, по которой представители агропредприятий будут разрабатывать производственные кейсы для 10–11 классов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E2E9ADE6-2AAC-2C72-82DA-B211A31E6E6D}"/>
              </a:ext>
            </a:extLst>
          </p:cNvPr>
          <p:cNvSpPr/>
          <p:nvPr/>
        </p:nvSpPr>
        <p:spPr bwMode="auto">
          <a:xfrm>
            <a:off x="7598229" y="2955853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69F463-8B88-382A-47F8-6F5FBA91409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32041" y="1619402"/>
            <a:ext cx="3751943" cy="3751943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 bwMode="auto">
          <a:xfrm>
            <a:off x="226336" y="5911913"/>
            <a:ext cx="11552222" cy="534154"/>
          </a:xfrm>
          <a:prstGeom prst="rect">
            <a:avLst/>
          </a:prstGeom>
          <a:solidFill>
            <a:srgbClr val="FFFFFF"/>
          </a:solidFill>
          <a:ln w="25400" cap="flat">
            <a:solidFill>
              <a:srgbClr val="4472C4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Контакты оргкомитета: Бурдаков Денис Александрович 8-499-940-10-35, доб.310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e-mail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burdakov_da@mo-kuro.ru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884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F0B858-8D41-E714-0C56-1854C653A8E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139A7C7-E385-9AC0-11D5-6E822C569EF5}"/>
              </a:ext>
            </a:extLst>
          </p:cNvPr>
          <p:cNvSpPr/>
          <p:nvPr/>
        </p:nvSpPr>
        <p:spPr bwMode="auto">
          <a:xfrm>
            <a:off x="491259" y="301301"/>
            <a:ext cx="7106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Helvetica Neue"/>
              </a:rPr>
              <a:t>ИТОГИ КОНКУРСА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Helvetica Neue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1061A1-3C64-BC8E-897C-1E9CD1CB1D47}"/>
              </a:ext>
            </a:extLst>
          </p:cNvPr>
          <p:cNvSpPr/>
          <p:nvPr/>
        </p:nvSpPr>
        <p:spPr bwMode="auto">
          <a:xfrm>
            <a:off x="2184395" y="1534834"/>
            <a:ext cx="6737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Neue"/>
              </a:rPr>
              <a:t>По итогам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</a:rPr>
              <a:t>ЗАОЧНОГО ЭТАПА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Neue"/>
              </a:rPr>
              <a:t>определяются ЛАУРЕАТЫ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Neue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B4186CE-0EF3-39B5-88F0-48F7781C15E5}"/>
              </a:ext>
            </a:extLst>
          </p:cNvPr>
          <p:cNvSpPr/>
          <p:nvPr/>
        </p:nvSpPr>
        <p:spPr bwMode="auto">
          <a:xfrm>
            <a:off x="1618336" y="2181165"/>
            <a:ext cx="8316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Neue"/>
              </a:rPr>
              <a:t>По итогам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</a:rPr>
              <a:t>ОЧНОГО ЭТАПА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Neue"/>
              </a:rPr>
              <a:t>определяются  ПОБЕДИТЕЛИ и ПРИЗЁРЫ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Neue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E38E53-BDC3-8BE2-D8ED-5CD210AD4A1C}"/>
              </a:ext>
            </a:extLst>
          </p:cNvPr>
          <p:cNvSpPr/>
          <p:nvPr/>
        </p:nvSpPr>
        <p:spPr bwMode="auto">
          <a:xfrm>
            <a:off x="1335308" y="3335496"/>
            <a:ext cx="83166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</a:rPr>
              <a:t>ВАЖНО!!!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 Neue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</a:rPr>
              <a:t>При поступлении в Университет Вернадского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 Neue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</a:rPr>
              <a:t>СТАТУС ЛАУРЕАТА= 3 БАЛЛА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 Neue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</a:rPr>
              <a:t>СТАТУС ПРИЗЁРА= 5 БАЛЛОВ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 Neue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</a:rPr>
              <a:t>СТАТУС ПОБЕДИТЕЛЯ = 7 БАЛЛОВ</a:t>
            </a:r>
          </a:p>
        </p:txBody>
      </p:sp>
    </p:spTree>
    <p:extLst>
      <p:ext uri="{BB962C8B-B14F-4D97-AF65-F5344CB8AC3E}">
        <p14:creationId xmlns:p14="http://schemas.microsoft.com/office/powerpoint/2010/main" val="11844944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 cstate="print">
            <a:lum/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1A2A5C-9CD0-45E3-E901-0630F882F07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9A5CDC-C461-3E6C-4A7D-9CF734B29D60}"/>
              </a:ext>
            </a:extLst>
          </p:cNvPr>
          <p:cNvSpPr/>
          <p:nvPr/>
        </p:nvSpPr>
        <p:spPr bwMode="auto">
          <a:xfrm>
            <a:off x="491259" y="301301"/>
            <a:ext cx="9407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Helvetica Neue"/>
              </a:rPr>
              <a:t>Всероссийский конкурс школьных проектов 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Helvetica Neue"/>
              </a:rPr>
              <a:t>«Моя малая Родина сегодня и завтра»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E100FC23-BE7E-EE75-22A6-72ED43E7F5C4}"/>
              </a:ext>
            </a:extLst>
          </p:cNvPr>
          <p:cNvSpPr/>
          <p:nvPr/>
        </p:nvSpPr>
        <p:spPr bwMode="auto">
          <a:xfrm>
            <a:off x="7024914" y="3547889"/>
            <a:ext cx="524956" cy="296609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5400" cap="flat">
            <a:solidFill>
              <a:schemeClr val="tx1"/>
            </a:solidFill>
            <a:prstDash val="solid"/>
            <a:beve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Neue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B91B7B-A21B-A781-330B-A272093C12DD}"/>
              </a:ext>
            </a:extLst>
          </p:cNvPr>
          <p:cNvSpPr txBox="1"/>
          <p:nvPr/>
        </p:nvSpPr>
        <p:spPr bwMode="auto">
          <a:xfrm>
            <a:off x="491259" y="1787213"/>
            <a:ext cx="6096000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Roboto-Regular"/>
              </a:rPr>
              <a:t>КОНКУРС ДЛЯ ОБУЧАЮЩИХСЯ 5-11 классов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48818-CCC1-AFF4-240D-EB7E9B39B975}"/>
              </a:ext>
            </a:extLst>
          </p:cNvPr>
          <p:cNvSpPr txBox="1"/>
          <p:nvPr/>
        </p:nvSpPr>
        <p:spPr bwMode="auto">
          <a:xfrm>
            <a:off x="491259" y="3429000"/>
            <a:ext cx="6096000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-Regular"/>
              </a:rPr>
              <a:t>ПОДРОБНЕЕ О КОНКУРСЕ ПО ССЫЛКЕ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 Neue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0CD1C6-C41D-53E8-60E3-72984A4F3CFD}"/>
              </a:ext>
            </a:extLst>
          </p:cNvPr>
          <p:cNvSpPr txBox="1"/>
          <p:nvPr/>
        </p:nvSpPr>
        <p:spPr bwMode="auto">
          <a:xfrm>
            <a:off x="491259" y="5374938"/>
            <a:ext cx="6096000" cy="95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-Regular"/>
              </a:rPr>
              <a:t>КОНТАКТЫ: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contest@rgunh.ru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</a:rPr>
              <a:t>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860336-B7B7-B29C-B432-C59E11B8EA5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87525" y="2058495"/>
            <a:ext cx="3594875" cy="3594875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08013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AB411B-0304-422A-8BB8-767B8816ED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3" r="845"/>
          <a:stretch/>
        </p:blipFill>
        <p:spPr>
          <a:xfrm>
            <a:off x="0" y="-59120"/>
            <a:ext cx="12258675" cy="6917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9FB11A-AFC5-4464-BA7F-F0965D60F1EB}"/>
              </a:ext>
            </a:extLst>
          </p:cNvPr>
          <p:cNvSpPr txBox="1"/>
          <p:nvPr/>
        </p:nvSpPr>
        <p:spPr>
          <a:xfrm>
            <a:off x="145195" y="190378"/>
            <a:ext cx="100825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График реализации дополнительных профессиональных программ повышения квалификации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0B17193-C484-475C-B268-D3140AF11F1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5194" y="1440613"/>
          <a:ext cx="11901612" cy="31702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2240">
                  <a:extLst>
                    <a:ext uri="{9D8B030D-6E8A-4147-A177-3AD203B41FA5}">
                      <a16:colId xmlns:a16="http://schemas.microsoft.com/office/drawing/2014/main" val="3994022619"/>
                    </a:ext>
                  </a:extLst>
                </a:gridCol>
                <a:gridCol w="4625789">
                  <a:extLst>
                    <a:ext uri="{9D8B030D-6E8A-4147-A177-3AD203B41FA5}">
                      <a16:colId xmlns:a16="http://schemas.microsoft.com/office/drawing/2014/main" val="1028184523"/>
                    </a:ext>
                  </a:extLst>
                </a:gridCol>
                <a:gridCol w="3198997">
                  <a:extLst>
                    <a:ext uri="{9D8B030D-6E8A-4147-A177-3AD203B41FA5}">
                      <a16:colId xmlns:a16="http://schemas.microsoft.com/office/drawing/2014/main" val="2369858080"/>
                    </a:ext>
                  </a:extLst>
                </a:gridCol>
                <a:gridCol w="1301052">
                  <a:extLst>
                    <a:ext uri="{9D8B030D-6E8A-4147-A177-3AD203B41FA5}">
                      <a16:colId xmlns:a16="http://schemas.microsoft.com/office/drawing/2014/main" val="2163017386"/>
                    </a:ext>
                  </a:extLst>
                </a:gridCol>
                <a:gridCol w="1253534">
                  <a:extLst>
                    <a:ext uri="{9D8B030D-6E8A-4147-A177-3AD203B41FA5}">
                      <a16:colId xmlns:a16="http://schemas.microsoft.com/office/drawing/2014/main" val="544995891"/>
                    </a:ext>
                  </a:extLst>
                </a:gridCol>
              </a:tblGrid>
              <a:tr h="609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Наименование организации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закрепленного городского/муниципального округа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Сроки обучения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</a:rPr>
                        <a:t>Количество слушателей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806406"/>
                  </a:ext>
                </a:extLst>
              </a:tr>
              <a:tr h="68113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ГГТУ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Богородский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Волоколамский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Восход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Истра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Клин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Лотошино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Можайский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Молодежный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Наро-Фоминский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Орехово-Зуевский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Павлово- Посадский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Реутов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Рузский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Солнечногорск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Шаховская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Электросталь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«Преподавание курса «История нашего края» в 5-7 классах», 36 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26.02.2026 - 26.03.2026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973075"/>
                  </a:ext>
                </a:extLst>
              </a:tr>
              <a:tr h="624783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«Преподавание истории в основной школе по единым учебникам», 36 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02.03.2026 - 31.03.2026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916119"/>
                  </a:ext>
                </a:extLst>
              </a:tr>
              <a:tr h="68113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ГСГУ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Бронницы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Воскресенск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Егорьевск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Зарайск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Кашира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Коломна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Луховицы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Раменский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Ступино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Серебряные пруды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., Шатура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м.о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«Преподавание курса «История нашего края» в 5-7 классах», 36 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21.02.2026 -31.03.2026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605456"/>
                  </a:ext>
                </a:extLst>
              </a:tr>
              <a:tr h="573735">
                <a:tc vMerge="1"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«Преподавание истории в основной школе по единым учебникам», 36 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21.02.2026 - 31.03.2026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6785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775F905-62BC-4462-AD79-7BA60E876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8923"/>
            <a:ext cx="9819741" cy="425200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latin typeface="Arial" pitchFamily="34" charset="0"/>
                <a:cs typeface="Times New Roman" pitchFamily="18" charset="0"/>
              </a:rPr>
              <a:t>Порядок записи на обучение и контакты по вопросам организации обучения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6E0B7E7B-3223-4220-81DF-71FFC85D25A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88305" y="1985699"/>
          <a:ext cx="8615390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04487">
                  <a:extLst>
                    <a:ext uri="{9D8B030D-6E8A-4147-A177-3AD203B41FA5}">
                      <a16:colId xmlns:a16="http://schemas.microsoft.com/office/drawing/2014/main" val="928564053"/>
                    </a:ext>
                  </a:extLst>
                </a:gridCol>
                <a:gridCol w="6410903">
                  <a:extLst>
                    <a:ext uri="{9D8B030D-6E8A-4147-A177-3AD203B41FA5}">
                      <a16:colId xmlns:a16="http://schemas.microsoft.com/office/drawing/2014/main" val="797057553"/>
                    </a:ext>
                  </a:extLst>
                </a:gridCol>
              </a:tblGrid>
              <a:tr h="13106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Подача заявок на обучение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cs typeface="Times New Roman" panose="02020603050405020304" pitchFamily="18" charset="0"/>
                        </a:rPr>
                        <a:t>через личный кабинет педагога на портале ФГИС</a:t>
                      </a:r>
                      <a:r>
                        <a:rPr lang="ru-RU" sz="1800" b="0" baseline="0" dirty="0">
                          <a:solidFill>
                            <a:srgbClr val="002060"/>
                          </a:solidFill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cs typeface="Times New Roman" panose="02020603050405020304" pitchFamily="18" charset="0"/>
                        </a:rPr>
                        <a:t>«Моя школа»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41788"/>
                  </a:ext>
                </a:extLst>
              </a:tr>
            </a:tbl>
          </a:graphicData>
        </a:graphic>
      </p:graphicFrame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A09A2DA8-3828-4C88-B29D-F84FCC6AC05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88304" y="3655852"/>
          <a:ext cx="8615391" cy="146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0876">
                  <a:extLst>
                    <a:ext uri="{9D8B030D-6E8A-4147-A177-3AD203B41FA5}">
                      <a16:colId xmlns:a16="http://schemas.microsoft.com/office/drawing/2014/main" val="928564053"/>
                    </a:ext>
                  </a:extLst>
                </a:gridCol>
                <a:gridCol w="6434515">
                  <a:extLst>
                    <a:ext uri="{9D8B030D-6E8A-4147-A177-3AD203B41FA5}">
                      <a16:colId xmlns:a16="http://schemas.microsoft.com/office/drawing/2014/main" val="797057553"/>
                    </a:ext>
                  </a:extLst>
                </a:gridCol>
              </a:tblGrid>
              <a:tr h="105510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Контакты по вопросам организации обучения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800" b="1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КУРО: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 телефон: 8 (495) 472-52-77 (доб. 250).</a:t>
                      </a:r>
                    </a:p>
                    <a:p>
                      <a:pPr lvl="0" algn="l"/>
                      <a:r>
                        <a:rPr lang="ru-RU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E-mail: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  <a:hlinkClick r:id="rId2"/>
                        </a:rPr>
                        <a:t>otdel.ed@mo-kuro.ru</a:t>
                      </a:r>
                      <a:endParaRPr lang="ru-RU" sz="1800" dirty="0">
                        <a:solidFill>
                          <a:srgbClr val="002060"/>
                        </a:solidFill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l"/>
                      <a:r>
                        <a:rPr lang="ru-RU" sz="1800" b="1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ГГТУ: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телефон: 8 (499) 955-25-20 (доб. 553, 196). </a:t>
                      </a:r>
                    </a:p>
                    <a:p>
                      <a:pPr lvl="0" algn="l"/>
                      <a:r>
                        <a:rPr lang="en-US" sz="1800" b="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E-mail: </a:t>
                      </a:r>
                      <a:r>
                        <a:rPr lang="en-US" sz="1800" b="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  <a:hlinkClick r:id="rId3"/>
                        </a:rPr>
                        <a:t>fppk@ggtu.ru</a:t>
                      </a:r>
                      <a:endParaRPr lang="ru-RU" sz="1800" b="0" dirty="0">
                        <a:solidFill>
                          <a:srgbClr val="002060"/>
                        </a:solidFill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l"/>
                      <a:r>
                        <a:rPr lang="ru-RU" sz="1800" b="1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ГСГУ: 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телефон: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(496)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610-15-36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</a:rPr>
                        <a:t>E-mail: 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a typeface="Times New Roman" pitchFamily="18" charset="0"/>
                          <a:cs typeface="Times New Roman" pitchFamily="18" charset="0"/>
                          <a:hlinkClick r:id="rId4"/>
                        </a:rPr>
                        <a:t>mgosgi-fpk@mail.ru</a:t>
                      </a:r>
                      <a:endParaRPr lang="ru-RU" sz="1800" dirty="0">
                        <a:solidFill>
                          <a:srgbClr val="002060"/>
                        </a:solidFill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41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251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FDE90-E827-4000-8DE5-AA7BB18DC00A}"/>
              </a:ext>
            </a:extLst>
          </p:cNvPr>
          <p:cNvSpPr/>
          <p:nvPr/>
        </p:nvSpPr>
        <p:spPr>
          <a:xfrm>
            <a:off x="4667249" y="865227"/>
            <a:ext cx="73056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u="sng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Важно знать:</a:t>
            </a:r>
            <a:r>
              <a:rPr lang="ru-RU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Изменения ФГОС и ФОП СОО.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</a:b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507EE-4134-456F-AC8D-4702B3FD8E7B}"/>
              </a:ext>
            </a:extLst>
          </p:cNvPr>
          <p:cNvSpPr/>
          <p:nvPr/>
        </p:nvSpPr>
        <p:spPr>
          <a:xfrm>
            <a:off x="4667249" y="4543336"/>
            <a:ext cx="5114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sym typeface="Helvetica Neue"/>
              </a:rPr>
              <a:t>Кудрова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sym typeface="Helvetica Neue"/>
              </a:rPr>
              <a:t> Лариса Геннадьевна,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sym typeface="Helvetica Neue"/>
              </a:rPr>
              <a:t>директор ЦНППМ КУРО</a:t>
            </a:r>
          </a:p>
        </p:txBody>
      </p:sp>
    </p:spTree>
    <p:extLst>
      <p:ext uri="{BB962C8B-B14F-4D97-AF65-F5344CB8AC3E}">
        <p14:creationId xmlns:p14="http://schemas.microsoft.com/office/powerpoint/2010/main" val="3219712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995B5C-3F81-68DA-B530-91D1BB205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EC3FBFC-4E1B-1718-9FF9-7372BBB15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143" y="914400"/>
            <a:ext cx="4963195" cy="51218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1EC6B4-C8B7-84B3-DDD6-4265D6271153}"/>
              </a:ext>
            </a:extLst>
          </p:cNvPr>
          <p:cNvSpPr txBox="1"/>
          <p:nvPr/>
        </p:nvSpPr>
        <p:spPr>
          <a:xfrm>
            <a:off x="7156106" y="2976088"/>
            <a:ext cx="4440710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  <a:hlinkClick r:id="rId5"/>
              </a:rPr>
              <a:t>https://www.garant.ru/products/ipo/prime/doc/413098731/?ysclid=mkma27stnn134830879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4920486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АСОУтитул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Городской по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</a:spPr>
      <a:bodyPr/>
      <a:lstStyle/>
      <a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none"/>
      </a:style>
    </a:spDef>
    <a:lnDef>
      <a:spPr bwMode="auto">
        <a:prstGeom prst="rect">
          <a:avLst/>
        </a:prstGeom>
        <a:noFill/>
        <a:ln w="25400" cap="flat">
          <a:solidFill>
            <a:srgbClr val="4472C4"/>
          </a:solidFill>
          <a:prstDash val="solid"/>
          <a:bevel/>
        </a:ln>
      </a:spPr>
      <a:bodyPr/>
      <a:lstStyle/>
      <a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none"/>
      </a:style>
    </a:lnDef>
    <a:txDef>
      <a:spPr bwMode="auto">
        <a:prstGeom prst="rect">
          <a:avLst/>
        </a:prstGeom>
        <a:noFill/>
        <a:ln w="12700" cap="flat">
          <a:noFill/>
          <a:miter lim="400000"/>
        </a:ln>
      </a:spPr>
      <a:bodyPr/>
      <a:lstStyle/>
      <a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0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1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2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3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4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5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6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7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8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19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0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1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2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3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4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5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6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7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8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29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30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5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6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7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8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ppt/theme/themeOverride9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13556</TotalTime>
  <Words>3444</Words>
  <Application>Microsoft Office PowerPoint</Application>
  <PresentationFormat>Широкоэкранный</PresentationFormat>
  <Paragraphs>290</Paragraphs>
  <Slides>56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56</vt:i4>
      </vt:variant>
    </vt:vector>
  </HeadingPairs>
  <TitlesOfParts>
    <vt:vector size="73" baseType="lpstr">
      <vt:lpstr>Aptos</vt:lpstr>
      <vt:lpstr>Arial</vt:lpstr>
      <vt:lpstr>Calibri</vt:lpstr>
      <vt:lpstr>Calibri Light</vt:lpstr>
      <vt:lpstr>Corbel</vt:lpstr>
      <vt:lpstr>Helvetica Neue</vt:lpstr>
      <vt:lpstr>Montserrat</vt:lpstr>
      <vt:lpstr>Roboto-Regular</vt:lpstr>
      <vt:lpstr>Symbol</vt:lpstr>
      <vt:lpstr>Times New Roman</vt:lpstr>
      <vt:lpstr>Verdana</vt:lpstr>
      <vt:lpstr>Wingdings</vt:lpstr>
      <vt:lpstr>Default</vt:lpstr>
      <vt:lpstr>ТемаАСОУтитул</vt:lpstr>
      <vt:lpstr>1_Default</vt:lpstr>
      <vt:lpstr>Тема Office</vt:lpstr>
      <vt:lpstr>2_Default</vt:lpstr>
      <vt:lpstr>Презентация PowerPoint</vt:lpstr>
      <vt:lpstr>Презентация PowerPoint</vt:lpstr>
      <vt:lpstr>Презентация PowerPoint</vt:lpstr>
      <vt:lpstr>Об организации обучения учителей истории по ДПП ПК</vt:lpstr>
      <vt:lpstr>Презентация PowerPoint</vt:lpstr>
      <vt:lpstr>Презентация PowerPoint</vt:lpstr>
      <vt:lpstr>Порядок записи на обучение и контакты по вопросам организации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Конкурсное задание</vt:lpstr>
      <vt:lpstr>Сроки и организация проведения конкурса</vt:lpstr>
      <vt:lpstr>Пакет документов</vt:lpstr>
      <vt:lpstr>Поощрение участников конкурса</vt:lpstr>
      <vt:lpstr>Презентация PowerPoint</vt:lpstr>
      <vt:lpstr>Участники конкурса</vt:lpstr>
      <vt:lpstr>   Тематические направления конкурсных работ:  </vt:lpstr>
      <vt:lpstr>Сроки и организация проведения конкурса</vt:lpstr>
      <vt:lpstr>Пакет документов</vt:lpstr>
      <vt:lpstr>Поощрение участников конкурса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Топал Елена Константиновна</dc:creator>
  <cp:lastModifiedBy>Никифорова Екатерина Владимировна</cp:lastModifiedBy>
  <cp:revision>202</cp:revision>
  <dcterms:modified xsi:type="dcterms:W3CDTF">2026-02-17T11:54:55Z</dcterms:modified>
</cp:coreProperties>
</file>